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2" r:id="rId2"/>
  </p:sldMasterIdLst>
  <p:sldIdLst>
    <p:sldId id="3535" r:id="rId3"/>
    <p:sldId id="3555" r:id="rId4"/>
    <p:sldId id="3557" r:id="rId5"/>
    <p:sldId id="3558" r:id="rId6"/>
    <p:sldId id="3559" r:id="rId7"/>
    <p:sldId id="3560" r:id="rId8"/>
    <p:sldId id="3556" r:id="rId9"/>
    <p:sldId id="3511" r:id="rId10"/>
    <p:sldId id="3512" r:id="rId11"/>
    <p:sldId id="3513" r:id="rId12"/>
    <p:sldId id="3514" r:id="rId13"/>
    <p:sldId id="3515" r:id="rId14"/>
    <p:sldId id="3517" r:id="rId15"/>
    <p:sldId id="3516" r:id="rId16"/>
    <p:sldId id="3519" r:id="rId17"/>
    <p:sldId id="3521" r:id="rId18"/>
    <p:sldId id="3536" r:id="rId19"/>
    <p:sldId id="3537" r:id="rId20"/>
    <p:sldId id="3538" r:id="rId21"/>
    <p:sldId id="3539" r:id="rId22"/>
    <p:sldId id="3540" r:id="rId23"/>
    <p:sldId id="3544" r:id="rId24"/>
    <p:sldId id="3545" r:id="rId25"/>
    <p:sldId id="3546" r:id="rId26"/>
    <p:sldId id="3547" r:id="rId27"/>
    <p:sldId id="3548" r:id="rId28"/>
    <p:sldId id="3549" r:id="rId29"/>
    <p:sldId id="3550" r:id="rId30"/>
    <p:sldId id="3551" r:id="rId31"/>
    <p:sldId id="3542" r:id="rId32"/>
    <p:sldId id="3543" r:id="rId33"/>
    <p:sldId id="3554" r:id="rId34"/>
    <p:sldId id="3552" r:id="rId35"/>
    <p:sldId id="3553" r:id="rId36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Open Sans ExtraBold" pitchFamily="2" charset="0"/>
      <p:bold r:id="rId43"/>
      <p:italic r:id="rId44"/>
      <p:boldItalic r:id="rId45"/>
    </p:embeddedFont>
    <p:embeddedFont>
      <p:font typeface="Open Sans Light" pitchFamily="2" charset="0"/>
      <p:regular r:id="rId46"/>
      <p:italic r:id="rId47"/>
    </p:embeddedFont>
    <p:embeddedFont>
      <p:font typeface="Source Sans Pro" panose="020B0503030403020204" pitchFamily="34" charset="0"/>
      <p:regular r:id="rId48"/>
      <p:bold r:id="rId49"/>
      <p:italic r:id="rId50"/>
      <p:boldItalic r:id="rId51"/>
    </p:embeddedFont>
    <p:embeddedFont>
      <p:font typeface="Source Sans Pro Black" panose="020F0502020204030204" pitchFamily="34" charset="0"/>
      <p:bold r:id="rId52"/>
      <p:italic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FA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6036-B987-0670-DE09-0D5F6CD3B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C9F2F-2DE1-848B-7AFF-127F6D403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C88F2-0B69-2FA3-CC24-8BDD4EA7A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2E6B-85F0-4878-B616-29891DE4DE1C}" type="datetimeFigureOut">
              <a:rPr lang="en-IN" smtClean="0"/>
              <a:t>26/12/24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15BA6-A54F-121E-EC3D-4F4F7F5E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E1D5B-F068-4332-99E7-9FCEF275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A55C4-A1B3-4C24-903A-935BB5F27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3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461E-DE46-57BE-AECC-C3070B0E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79994-3F5A-42FF-A480-8628F96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80EA9-CEB5-0016-093D-75A8113D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2E6B-85F0-4878-B616-29891DE4DE1C}" type="datetimeFigureOut">
              <a:rPr lang="en-IN" smtClean="0"/>
              <a:t>26/12/24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DD097-3FB9-15EA-09DC-EA35995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4A26C-F5BF-BA95-08DA-F8A1814A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A55C4-A1B3-4C24-903A-935BB5F27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875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5B102D-3993-8258-47AD-9C8D81007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576D8-54DC-AE41-6A3F-9B8F4B59B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753A-773C-0AC0-8E29-6AAC1FEA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2E6B-85F0-4878-B616-29891DE4DE1C}" type="datetimeFigureOut">
              <a:rPr lang="en-IN" smtClean="0"/>
              <a:t>26/12/24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D5CE6-5E85-186C-ABA6-EEB889A55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DC9A3-E307-DFBB-A27B-274B241A5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A55C4-A1B3-4C24-903A-935BB5F27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637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632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229FF75-DF5B-4B1D-8E1D-400D35205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279401"/>
            <a:ext cx="10668001" cy="355599"/>
          </a:xfrm>
          <a:prstGeom prst="rect">
            <a:avLst/>
          </a:prstGeom>
        </p:spPr>
        <p:txBody>
          <a:bodyPr anchor="ctr"/>
          <a:lstStyle>
            <a:lvl1pPr algn="ctr">
              <a:defRPr lang="en-US" sz="2400" spc="333" baseline="0">
                <a:solidFill>
                  <a:schemeClr val="bg2"/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269155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ORPH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7F97407-03A0-463F-A2DC-7E79D75521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" y="624840"/>
            <a:ext cx="4876800" cy="5608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defRPr sz="1867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41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ORPH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94AF653-151B-41E2-B792-4046648EB6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624840"/>
            <a:ext cx="7467600" cy="5608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61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  <p15:guide id="3" pos="763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ORPH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CB21284-A82D-4B6E-91EE-A093F54689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" y="624840"/>
            <a:ext cx="5486400" cy="5608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653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ORPH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ADB39397-71E6-4819-B00B-7887732586A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28800" y="624840"/>
            <a:ext cx="4876800" cy="5608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defRPr sz="1867"/>
            </a:lvl1pPr>
          </a:lstStyle>
          <a:p>
            <a:endParaRPr lang="en-US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D7153C9C-074D-4F7D-9E11-E563128DAF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28800" y="-6223000"/>
            <a:ext cx="4876800" cy="5608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defRPr sz="1867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DCF88D56-7492-4D9E-ACF4-9D284577F03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28800" y="7472680"/>
            <a:ext cx="4876800" cy="5608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defRPr sz="1867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218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926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761D3-B987-29D5-AFFA-9E1B55E0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43B31-DD02-049E-3D71-D055EC24E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6B874-74AA-D2D0-448C-C825F3DD1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2E6B-85F0-4878-B616-29891DE4DE1C}" type="datetimeFigureOut">
              <a:rPr lang="en-IN" smtClean="0"/>
              <a:t>26/12/24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1BF72-0AB7-5DDB-7A4D-4908FC91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B9719-7829-C99B-CCB4-3DF25B82A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A55C4-A1B3-4C24-903A-935BB5F27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68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0F0CC-2094-2945-E499-EC3B12CEF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ADFC3-B826-7564-F448-5A19A24B7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3B8D2-1CA1-295B-95C9-152DDFE2C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2E6B-85F0-4878-B616-29891DE4DE1C}" type="datetimeFigureOut">
              <a:rPr lang="en-IN" smtClean="0"/>
              <a:t>26/12/24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62B05-1A2E-C7E7-72F6-2FCB006C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9E5AA-48A1-A52F-34A5-7D0B64933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A55C4-A1B3-4C24-903A-935BB5F27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43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2119-15BA-E573-C9D5-AAE8CCC7E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A150-98AD-E7EB-8C7A-322F59D86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D11716-8484-37B8-4535-3C1A084C1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B9D07-EFEC-3502-79A8-D6C9F6D2C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2E6B-85F0-4878-B616-29891DE4DE1C}" type="datetimeFigureOut">
              <a:rPr lang="en-IN" smtClean="0"/>
              <a:t>26/12/24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2E163-A51D-0BDA-315F-87965F28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8FBE9-5897-F1EC-33FC-0BD8AF05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A55C4-A1B3-4C24-903A-935BB5F27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662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0798F-3D7B-76C5-7EAD-2412AE68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D04E1-C0D8-3E38-3CDC-F777ED6BE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88EAA2-A7E0-E8B4-6932-2B265E623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EABA1B-A8EA-4C53-9EAC-48706D069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D9F808-5778-8B79-BFCC-0BCEA6C65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033BFF-C78C-2AAD-E6BC-9D331F355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2E6B-85F0-4878-B616-29891DE4DE1C}" type="datetimeFigureOut">
              <a:rPr lang="en-IN" smtClean="0"/>
              <a:t>26/12/24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F89011-A184-23E1-ADFF-48A9E309D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B94F31-A691-9253-31F0-670C4B6F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A55C4-A1B3-4C24-903A-935BB5F27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239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212F-C45E-3E56-1AB7-755E332D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32B66B-79E9-EC5E-30D7-BB0A0B743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2E6B-85F0-4878-B616-29891DE4DE1C}" type="datetimeFigureOut">
              <a:rPr lang="en-IN" smtClean="0"/>
              <a:t>26/12/24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847FC-57E6-B042-28FA-AE3402ED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482A1-0D18-B892-B7B9-22F749D9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A55C4-A1B3-4C24-903A-935BB5F27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34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71DD4C-4131-876F-C607-36CE89E85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2E6B-85F0-4878-B616-29891DE4DE1C}" type="datetimeFigureOut">
              <a:rPr lang="en-IN" smtClean="0"/>
              <a:t>26/12/24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F95DEC-930F-2CC1-465F-E4DFD58EC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A5AED-0649-8931-80E0-966723B6A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A55C4-A1B3-4C24-903A-935BB5F27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70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6820-5611-A3EE-D038-9B214F2D9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CE20-1E8C-DCFD-FB07-2BC14CCFE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3A965-BB4D-7281-C18C-7ED424D3A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64D3B-0DEB-F986-F154-A30C218A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2E6B-85F0-4878-B616-29891DE4DE1C}" type="datetimeFigureOut">
              <a:rPr lang="en-IN" smtClean="0"/>
              <a:t>26/12/24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4E833-4B80-C8AF-BB0C-6842E1CB4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BB296-28E0-F442-7F63-367699802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A55C4-A1B3-4C24-903A-935BB5F27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79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439C3-99EA-CF69-A707-47E0A930A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3D7112-CD02-A5C2-0773-29AB0AED7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8C357-82EF-A5B5-A5D8-62CF2307E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A6614-C45E-6179-43DA-A9EA4FA68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2E6B-85F0-4878-B616-29891DE4DE1C}" type="datetimeFigureOut">
              <a:rPr lang="en-IN" smtClean="0"/>
              <a:t>26/12/24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5C82E-DA22-EAE0-274B-A1C43686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DD7DA-481A-D642-7801-D4EC0C48E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A55C4-A1B3-4C24-903A-935BB5F27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69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E3D700-64D2-30AE-93ED-877A021A4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7EFDE-E05C-17FC-6962-E6C9A403C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1B1D0-DC2D-2A14-8211-81213BBED2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12E6B-85F0-4878-B616-29891DE4DE1C}" type="datetimeFigureOut">
              <a:rPr lang="en-IN" smtClean="0"/>
              <a:t>26/12/24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98A44-2D1D-75AE-0CAD-97AA385172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43153-0EAC-B7C3-06E1-C34C80851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A55C4-A1B3-4C24-903A-935BB5F27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53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875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82A8E3-8405-E6BD-C845-6B81CEE8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16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Title 1">
            <a:extLst>
              <a:ext uri="{FF2B5EF4-FFF2-40B4-BE49-F238E27FC236}">
                <a16:creationId xmlns:a16="http://schemas.microsoft.com/office/drawing/2014/main" id="{4A914ADD-8931-DACE-AA4B-9FF39C6C9285}"/>
              </a:ext>
            </a:extLst>
          </p:cNvPr>
          <p:cNvSpPr txBox="1">
            <a:spLocks/>
          </p:cNvSpPr>
          <p:nvPr/>
        </p:nvSpPr>
        <p:spPr>
          <a:xfrm>
            <a:off x="3317677" y="300140"/>
            <a:ext cx="5895312" cy="355599"/>
          </a:xfrm>
          <a:prstGeom prst="rect">
            <a:avLst/>
          </a:prstGeom>
        </p:spPr>
        <p:txBody>
          <a:bodyPr anchor="ctr"/>
          <a:lstStyle>
            <a:lvl1pPr algn="ctr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333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3600" dirty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Convolutional Layer</a:t>
            </a:r>
          </a:p>
        </p:txBody>
      </p:sp>
      <p:pic>
        <p:nvPicPr>
          <p:cNvPr id="7" name="!!Picture 6">
            <a:extLst>
              <a:ext uri="{FF2B5EF4-FFF2-40B4-BE49-F238E27FC236}">
                <a16:creationId xmlns:a16="http://schemas.microsoft.com/office/drawing/2014/main" id="{6CE85D6C-E213-6B23-14D8-A4627519A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349"/>
            <a:ext cx="8699860" cy="4131403"/>
          </a:xfrm>
          <a:prstGeom prst="rect">
            <a:avLst/>
          </a:prstGeom>
        </p:spPr>
      </p:pic>
      <p:pic>
        <p:nvPicPr>
          <p:cNvPr id="9" name="!!Picture 8">
            <a:extLst>
              <a:ext uri="{FF2B5EF4-FFF2-40B4-BE49-F238E27FC236}">
                <a16:creationId xmlns:a16="http://schemas.microsoft.com/office/drawing/2014/main" id="{4728B7CA-AD0D-FFF5-E206-2A303905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866" y="4962159"/>
            <a:ext cx="8297333" cy="1771444"/>
          </a:xfrm>
          <a:prstGeom prst="rect">
            <a:avLst/>
          </a:prstGeom>
        </p:spPr>
      </p:pic>
      <p:sp>
        <p:nvSpPr>
          <p:cNvPr id="10" name="!!TextBox 9">
            <a:extLst>
              <a:ext uri="{FF2B5EF4-FFF2-40B4-BE49-F238E27FC236}">
                <a16:creationId xmlns:a16="http://schemas.microsoft.com/office/drawing/2014/main" id="{D82E9D0B-FFAE-2952-C704-C0244B509014}"/>
              </a:ext>
            </a:extLst>
          </p:cNvPr>
          <p:cNvSpPr txBox="1"/>
          <p:nvPr/>
        </p:nvSpPr>
        <p:spPr>
          <a:xfrm>
            <a:off x="8699860" y="1093112"/>
            <a:ext cx="336582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Một bộ lọc kích thước </a:t>
            </a:r>
            <a:endParaRPr lang="en-US" sz="20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/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 </a:t>
            </a:r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áp dụng lên đầu vào chứa C kênh (</a:t>
            </a:r>
            <a:r>
              <a:rPr lang="vi-VN" sz="2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channels</a:t>
            </a:r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) thì có kích thước tổng là </a:t>
            </a:r>
            <a:endParaRPr lang="en-US" sz="20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/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</a:t>
            </a:r>
            <a:endParaRPr lang="en-US" sz="2000" dirty="0">
              <a:solidFill>
                <a:srgbClr val="FF0000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/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K</a:t>
            </a:r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hi thực hiện phép tích chập kích thước 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×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×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 </a:t>
            </a:r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sẽ cho ra một </a:t>
            </a:r>
            <a:r>
              <a:rPr lang="vi-VN" sz="2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feature</a:t>
            </a:r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map</a:t>
            </a:r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(hay còn gọi là </a:t>
            </a:r>
            <a:r>
              <a:rPr lang="vi-VN" sz="2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activation</a:t>
            </a:r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map</a:t>
            </a:r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) có kích thước</a:t>
            </a:r>
            <a:endParaRPr lang="en-US" sz="20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/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 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×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×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1.</a:t>
            </a:r>
            <a:endParaRPr lang="en-US" sz="2000" dirty="0">
              <a:solidFill>
                <a:srgbClr val="FF0000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1" name="!!TextBox 10">
            <a:extLst>
              <a:ext uri="{FF2B5EF4-FFF2-40B4-BE49-F238E27FC236}">
                <a16:creationId xmlns:a16="http://schemas.microsoft.com/office/drawing/2014/main" id="{EFEA4EAB-5F9A-D8C6-0F32-8FF30A9CECBE}"/>
              </a:ext>
            </a:extLst>
          </p:cNvPr>
          <p:cNvSpPr txBox="1"/>
          <p:nvPr/>
        </p:nvSpPr>
        <p:spPr>
          <a:xfrm>
            <a:off x="304801" y="5186161"/>
            <a:ext cx="3175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Lưu ý: Việc áp dụng K bộ lọc có kích thước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 × F </a:t>
            </a:r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cho ra một </a:t>
            </a:r>
            <a:r>
              <a:rPr lang="vi-VN" sz="2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feature</a:t>
            </a:r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map</a:t>
            </a:r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có kích thước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 × O × K.</a:t>
            </a:r>
            <a:endParaRPr lang="en-US" sz="2000" dirty="0">
              <a:solidFill>
                <a:srgbClr val="FF0000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44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6A5F-D798-553C-7893-E39A95CD96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22728" y="262909"/>
            <a:ext cx="3508374" cy="54292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Pooling Layer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F7BBC9-A417-B893-7B20-785B98591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91269"/>
              </p:ext>
            </p:extLst>
          </p:nvPr>
        </p:nvGraphicFramePr>
        <p:xfrm>
          <a:off x="5262196" y="971994"/>
          <a:ext cx="6829439" cy="562309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35515">
                  <a:extLst>
                    <a:ext uri="{9D8B030D-6E8A-4147-A177-3AD203B41FA5}">
                      <a16:colId xmlns:a16="http://schemas.microsoft.com/office/drawing/2014/main" val="1960374761"/>
                    </a:ext>
                  </a:extLst>
                </a:gridCol>
                <a:gridCol w="2860258">
                  <a:extLst>
                    <a:ext uri="{9D8B030D-6E8A-4147-A177-3AD203B41FA5}">
                      <a16:colId xmlns:a16="http://schemas.microsoft.com/office/drawing/2014/main" val="2863598797"/>
                    </a:ext>
                  </a:extLst>
                </a:gridCol>
                <a:gridCol w="2833666">
                  <a:extLst>
                    <a:ext uri="{9D8B030D-6E8A-4147-A177-3AD203B41FA5}">
                      <a16:colId xmlns:a16="http://schemas.microsoft.com/office/drawing/2014/main" val="1462623498"/>
                    </a:ext>
                  </a:extLst>
                </a:gridCol>
              </a:tblGrid>
              <a:tr h="36563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Kiểu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Max pooling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Average Pooling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826025"/>
                  </a:ext>
                </a:extLst>
              </a:tr>
              <a:tr h="118399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Chức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năng</a:t>
                      </a:r>
                      <a:endParaRPr lang="en-US" dirty="0">
                        <a:solidFill>
                          <a:schemeClr val="tx1"/>
                        </a:solidFill>
                        <a:latin typeface="Open Sans Light" pitchFamily="2" charset="0"/>
                        <a:ea typeface="Open Sans Light" pitchFamily="2" charset="0"/>
                        <a:cs typeface="Open Sans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Từng phép </a:t>
                      </a:r>
                      <a:r>
                        <a:rPr lang="vi-VN" dirty="0" err="1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pooling</a:t>
                      </a:r>
                      <a:r>
                        <a:rPr lang="vi-VN" dirty="0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 chọn giá trị lớn nhất trong khu vực mà nó đang được áp dụng</a:t>
                      </a:r>
                      <a:endParaRPr lang="en-US" dirty="0">
                        <a:solidFill>
                          <a:schemeClr val="tx1"/>
                        </a:solidFill>
                        <a:latin typeface="Open Sans Light" pitchFamily="2" charset="0"/>
                        <a:ea typeface="Open Sans Light" pitchFamily="2" charset="0"/>
                        <a:cs typeface="Open Sans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Từng phép </a:t>
                      </a:r>
                      <a:r>
                        <a:rPr lang="vi-VN" dirty="0" err="1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pooling</a:t>
                      </a:r>
                      <a:r>
                        <a:rPr lang="vi-VN" dirty="0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 tính trung bình các giá trị trong khu vực mà nó đang được áp dụng</a:t>
                      </a:r>
                      <a:endParaRPr lang="en-US" dirty="0">
                        <a:solidFill>
                          <a:schemeClr val="tx1"/>
                        </a:solidFill>
                        <a:latin typeface="Open Sans Light" pitchFamily="2" charset="0"/>
                        <a:ea typeface="Open Sans Light" pitchFamily="2" charset="0"/>
                        <a:cs typeface="Open Sans Light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26459"/>
                  </a:ext>
                </a:extLst>
              </a:tr>
              <a:tr h="26113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Minh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họa</a:t>
                      </a:r>
                      <a:endParaRPr lang="en-US" dirty="0">
                        <a:solidFill>
                          <a:schemeClr val="tx1"/>
                        </a:solidFill>
                        <a:latin typeface="Open Sans Light" pitchFamily="2" charset="0"/>
                        <a:ea typeface="Open Sans Light" pitchFamily="2" charset="0"/>
                        <a:cs typeface="Open Sans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Open Sans Light" pitchFamily="2" charset="0"/>
                        <a:ea typeface="Open Sans Light" pitchFamily="2" charset="0"/>
                        <a:cs typeface="Open Sans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Open Sans Light" pitchFamily="2" charset="0"/>
                        <a:ea typeface="Open Sans Light" pitchFamily="2" charset="0"/>
                        <a:cs typeface="Open Sans Light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7619309"/>
                  </a:ext>
                </a:extLst>
              </a:tr>
              <a:tr h="1457222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Nhận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xét</a:t>
                      </a:r>
                      <a:endParaRPr lang="en-US" dirty="0">
                        <a:solidFill>
                          <a:schemeClr val="tx1"/>
                        </a:solidFill>
                        <a:latin typeface="Open Sans Light" pitchFamily="2" charset="0"/>
                        <a:ea typeface="Open Sans Light" pitchFamily="2" charset="0"/>
                        <a:cs typeface="Open Sans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vi-VN" dirty="0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Bảo toàn các đặc trưng đã phát hiện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vi-VN" dirty="0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Được sử dụng thường xuyên</a:t>
                      </a:r>
                      <a:endParaRPr lang="en-US" dirty="0">
                        <a:solidFill>
                          <a:schemeClr val="tx1"/>
                        </a:solidFill>
                        <a:latin typeface="Open Sans Light" pitchFamily="2" charset="0"/>
                        <a:ea typeface="Open Sans Light" pitchFamily="2" charset="0"/>
                        <a:cs typeface="Open Sans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tx1"/>
                        </a:solidFill>
                        <a:latin typeface="Open Sans Light" pitchFamily="2" charset="0"/>
                        <a:ea typeface="Open Sans Light" pitchFamily="2" charset="0"/>
                        <a:cs typeface="Open Sans Light" pitchFamily="2" charset="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vi-VN" dirty="0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Giảm kích thước </a:t>
                      </a:r>
                      <a:r>
                        <a:rPr lang="vi-VN" dirty="0" err="1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feature</a:t>
                      </a:r>
                      <a:r>
                        <a:rPr lang="vi-VN" dirty="0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 </a:t>
                      </a:r>
                      <a:r>
                        <a:rPr lang="vi-VN" dirty="0" err="1">
                          <a:solidFill>
                            <a:schemeClr val="tx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map</a:t>
                      </a:r>
                      <a:endParaRPr lang="vi-VN" dirty="0">
                        <a:solidFill>
                          <a:schemeClr val="tx1"/>
                        </a:solidFill>
                        <a:latin typeface="Open Sans Light" pitchFamily="2" charset="0"/>
                        <a:ea typeface="Open Sans Light" pitchFamily="2" charset="0"/>
                        <a:cs typeface="Open Sans Light" pitchFamily="2" charset="0"/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Open Sans Light" pitchFamily="2" charset="0"/>
                        <a:ea typeface="Open Sans Light" pitchFamily="2" charset="0"/>
                        <a:cs typeface="Open Sans Light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208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F925230-4D9B-7BEF-E745-50823BBBA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44" y="3014133"/>
            <a:ext cx="2456820" cy="1937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9E23B-CA8B-BC17-45A1-8C09B1A17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207" y="2878333"/>
            <a:ext cx="2629016" cy="2073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17237A-A920-7E77-6759-9E8BF3952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77" y="267758"/>
            <a:ext cx="4783888" cy="6234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89243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C1C5-7B58-5250-BAB8-87E752A8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8" y="379762"/>
            <a:ext cx="10668001" cy="355599"/>
          </a:xfrm>
        </p:spPr>
        <p:txBody>
          <a:bodyPr/>
          <a:lstStyle/>
          <a:p>
            <a:r>
              <a:rPr lang="en-US" dirty="0"/>
              <a:t>Fully Connected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CEA2D-0A3D-ED0F-3DA6-6F191F0FE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9" y="1133707"/>
            <a:ext cx="11939241" cy="43415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74837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 1">
            <a:extLst>
              <a:ext uri="{FF2B5EF4-FFF2-40B4-BE49-F238E27FC236}">
                <a16:creationId xmlns:a16="http://schemas.microsoft.com/office/drawing/2014/main" id="{FDE9BB59-B94E-5D12-4132-4749A65F3A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4697" y="3087473"/>
            <a:ext cx="10342605" cy="683054"/>
          </a:xfrm>
        </p:spPr>
        <p:txBody>
          <a:bodyPr>
            <a:noAutofit/>
          </a:bodyPr>
          <a:lstStyle/>
          <a:p>
            <a:r>
              <a:rPr lang="en-US" sz="6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YOLO – You Only Look Once</a:t>
            </a:r>
          </a:p>
        </p:txBody>
      </p:sp>
    </p:spTree>
    <p:extLst>
      <p:ext uri="{BB962C8B-B14F-4D97-AF65-F5344CB8AC3E}">
        <p14:creationId xmlns:p14="http://schemas.microsoft.com/office/powerpoint/2010/main" val="2472533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 1">
            <a:extLst>
              <a:ext uri="{FF2B5EF4-FFF2-40B4-BE49-F238E27FC236}">
                <a16:creationId xmlns:a16="http://schemas.microsoft.com/office/drawing/2014/main" id="{FDE9BB59-B94E-5D12-4132-4749A65F3A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18465" y="300541"/>
            <a:ext cx="7265773" cy="366304"/>
          </a:xfrm>
        </p:spPr>
        <p:txBody>
          <a:bodyPr>
            <a:noAutofit/>
          </a:bodyPr>
          <a:lstStyle/>
          <a:p>
            <a:r>
              <a:rPr lang="en-US" sz="4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YOLO – You Only Look Once</a:t>
            </a:r>
          </a:p>
        </p:txBody>
      </p:sp>
      <p:pic>
        <p:nvPicPr>
          <p:cNvPr id="8" name="!!Picture 3">
            <a:extLst>
              <a:ext uri="{FF2B5EF4-FFF2-40B4-BE49-F238E27FC236}">
                <a16:creationId xmlns:a16="http://schemas.microsoft.com/office/drawing/2014/main" id="{7AC52A08-3A69-E0EA-5089-DB24DEA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395" b="-35314"/>
          <a:stretch/>
        </p:blipFill>
        <p:spPr>
          <a:xfrm>
            <a:off x="2745470" y="1067233"/>
            <a:ext cx="3056467" cy="7196233"/>
          </a:xfrm>
          <a:prstGeom prst="rect">
            <a:avLst/>
          </a:prstGeom>
        </p:spPr>
      </p:pic>
      <p:pic>
        <p:nvPicPr>
          <p:cNvPr id="3" name="!!Picture 3">
            <a:extLst>
              <a:ext uri="{FF2B5EF4-FFF2-40B4-BE49-F238E27FC236}">
                <a16:creationId xmlns:a16="http://schemas.microsoft.com/office/drawing/2014/main" id="{3CFA91EC-DF60-3B66-82E3-16ECFCB4C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395" b="299"/>
          <a:stretch/>
        </p:blipFill>
        <p:spPr>
          <a:xfrm>
            <a:off x="6883400" y="1067233"/>
            <a:ext cx="3056467" cy="5302279"/>
          </a:xfrm>
          <a:prstGeom prst="rect">
            <a:avLst/>
          </a:prstGeom>
        </p:spPr>
      </p:pic>
      <p:pic>
        <p:nvPicPr>
          <p:cNvPr id="4" name="!!Picture 7">
            <a:extLst>
              <a:ext uri="{FF2B5EF4-FFF2-40B4-BE49-F238E27FC236}">
                <a16:creationId xmlns:a16="http://schemas.microsoft.com/office/drawing/2014/main" id="{D7E946C8-0537-FDC3-DEE7-33FF2570C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041" y="7596201"/>
            <a:ext cx="9775918" cy="3054975"/>
          </a:xfrm>
          <a:prstGeom prst="rect">
            <a:avLst/>
          </a:prstGeom>
        </p:spPr>
      </p:pic>
      <p:pic>
        <p:nvPicPr>
          <p:cNvPr id="5" name="!!Picture 11">
            <a:extLst>
              <a:ext uri="{FF2B5EF4-FFF2-40B4-BE49-F238E27FC236}">
                <a16:creationId xmlns:a16="http://schemas.microsoft.com/office/drawing/2014/main" id="{8CAC1B70-E5F6-9C72-5CAA-7A52B7958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041" y="-3581984"/>
            <a:ext cx="9775918" cy="30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97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>
            <a:extLst>
              <a:ext uri="{FF2B5EF4-FFF2-40B4-BE49-F238E27FC236}">
                <a16:creationId xmlns:a16="http://schemas.microsoft.com/office/drawing/2014/main" id="{A166D6AA-47DD-DB5B-B36E-55CE4AB578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!!Picture 7">
            <a:extLst>
              <a:ext uri="{FF2B5EF4-FFF2-40B4-BE49-F238E27FC236}">
                <a16:creationId xmlns:a16="http://schemas.microsoft.com/office/drawing/2014/main" id="{B854F2B9-4083-A0D3-8668-4308009A0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082" y="3581400"/>
            <a:ext cx="9775918" cy="3054975"/>
          </a:xfrm>
          <a:prstGeom prst="rect">
            <a:avLst/>
          </a:prstGeom>
        </p:spPr>
      </p:pic>
      <p:sp>
        <p:nvSpPr>
          <p:cNvPr id="9" name="!!TextBox 8">
            <a:extLst>
              <a:ext uri="{FF2B5EF4-FFF2-40B4-BE49-F238E27FC236}">
                <a16:creationId xmlns:a16="http://schemas.microsoft.com/office/drawing/2014/main" id="{AB01CBC4-EECF-7E3A-DBD9-7AFB26E37B48}"/>
              </a:ext>
            </a:extLst>
          </p:cNvPr>
          <p:cNvSpPr txBox="1"/>
          <p:nvPr/>
        </p:nvSpPr>
        <p:spPr>
          <a:xfrm>
            <a:off x="452371" y="4730560"/>
            <a:ext cx="1623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YOLO</a:t>
            </a:r>
          </a:p>
        </p:txBody>
      </p:sp>
      <p:sp>
        <p:nvSpPr>
          <p:cNvPr id="10" name="!!TextBox 9">
            <a:extLst>
              <a:ext uri="{FF2B5EF4-FFF2-40B4-BE49-F238E27FC236}">
                <a16:creationId xmlns:a16="http://schemas.microsoft.com/office/drawing/2014/main" id="{7F99A9EE-7DD2-087F-F955-45866078F5C5}"/>
              </a:ext>
            </a:extLst>
          </p:cNvPr>
          <p:cNvSpPr txBox="1"/>
          <p:nvPr/>
        </p:nvSpPr>
        <p:spPr>
          <a:xfrm>
            <a:off x="452371" y="1549058"/>
            <a:ext cx="206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R-CNN</a:t>
            </a: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D794FF35-9D53-2FCB-8475-7FCC53A55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!!Picture 11">
            <a:extLst>
              <a:ext uri="{FF2B5EF4-FFF2-40B4-BE49-F238E27FC236}">
                <a16:creationId xmlns:a16="http://schemas.microsoft.com/office/drawing/2014/main" id="{6B4F41A6-D7EA-258B-C259-6A466B40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082" y="221626"/>
            <a:ext cx="9775918" cy="3054974"/>
          </a:xfrm>
          <a:prstGeom prst="rect">
            <a:avLst/>
          </a:prstGeom>
        </p:spPr>
      </p:pic>
      <p:pic>
        <p:nvPicPr>
          <p:cNvPr id="2" name="!!Picture 3">
            <a:extLst>
              <a:ext uri="{FF2B5EF4-FFF2-40B4-BE49-F238E27FC236}">
                <a16:creationId xmlns:a16="http://schemas.microsoft.com/office/drawing/2014/main" id="{213AEFBA-CB7C-1AD3-42A1-F7C1DC2296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6395" b="-35314"/>
          <a:stretch/>
        </p:blipFill>
        <p:spPr>
          <a:xfrm>
            <a:off x="-4349717" y="715830"/>
            <a:ext cx="3056467" cy="7196233"/>
          </a:xfrm>
          <a:prstGeom prst="rect">
            <a:avLst/>
          </a:prstGeom>
        </p:spPr>
      </p:pic>
      <p:pic>
        <p:nvPicPr>
          <p:cNvPr id="3" name="!!Picture 3">
            <a:extLst>
              <a:ext uri="{FF2B5EF4-FFF2-40B4-BE49-F238E27FC236}">
                <a16:creationId xmlns:a16="http://schemas.microsoft.com/office/drawing/2014/main" id="{5074BCB8-B49B-9E26-D166-4A8320AE49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395" b="299"/>
          <a:stretch/>
        </p:blipFill>
        <p:spPr>
          <a:xfrm>
            <a:off x="13259487" y="930260"/>
            <a:ext cx="3056467" cy="53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29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TextBox 3">
            <a:extLst>
              <a:ext uri="{FF2B5EF4-FFF2-40B4-BE49-F238E27FC236}">
                <a16:creationId xmlns:a16="http://schemas.microsoft.com/office/drawing/2014/main" id="{911C8900-A7EE-3D11-CB49-25E4EE8338EB}"/>
              </a:ext>
            </a:extLst>
          </p:cNvPr>
          <p:cNvSpPr txBox="1"/>
          <p:nvPr/>
        </p:nvSpPr>
        <p:spPr>
          <a:xfrm>
            <a:off x="2163466" y="141096"/>
            <a:ext cx="1362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0" i="0" dirty="0" err="1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IoU</a:t>
            </a:r>
            <a:endParaRPr lang="en-US" sz="5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4" name="!!TextBox 4">
            <a:extLst>
              <a:ext uri="{FF2B5EF4-FFF2-40B4-BE49-F238E27FC236}">
                <a16:creationId xmlns:a16="http://schemas.microsoft.com/office/drawing/2014/main" id="{7E289867-3DDC-3BED-8EF8-BC6B95F1A517}"/>
              </a:ext>
            </a:extLst>
          </p:cNvPr>
          <p:cNvSpPr txBox="1"/>
          <p:nvPr/>
        </p:nvSpPr>
        <p:spPr>
          <a:xfrm>
            <a:off x="3497368" y="161422"/>
            <a:ext cx="7443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- Intersection over Union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4FBA292-9569-606A-1D0B-D849B845B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27" y="1050358"/>
            <a:ext cx="12206426" cy="428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CF410D-5CF0-C583-8563-5DE30271BC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07" t="7907" r="3400" b="12034"/>
          <a:stretch/>
        </p:blipFill>
        <p:spPr>
          <a:xfrm>
            <a:off x="227395" y="5496249"/>
            <a:ext cx="4637282" cy="1200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22E35-9077-837C-B451-56D56E6CFE92}"/>
              </a:ext>
            </a:extLst>
          </p:cNvPr>
          <p:cNvSpPr txBox="1"/>
          <p:nvPr/>
        </p:nvSpPr>
        <p:spPr>
          <a:xfrm>
            <a:off x="5071809" y="5496248"/>
            <a:ext cx="6763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IoU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∈ [0,1].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</a:t>
            </a:r>
            <a:r>
              <a:rPr lang="en-US" sz="2400" baseline="-25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 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được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cho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là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khá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tốt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nếu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IoU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(B</a:t>
            </a:r>
            <a:r>
              <a:rPr lang="en-US" sz="2400" baseline="-25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p, 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</a:t>
            </a:r>
            <a:r>
              <a:rPr lang="en-US" sz="2400" baseline="-25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 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) </a:t>
            </a:r>
            <a:r>
              <a:rPr lang="vi-VN" sz="2400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⩾</a:t>
            </a:r>
            <a:r>
              <a:rPr lang="en-US" sz="2400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0.5 </a:t>
            </a:r>
          </a:p>
          <a:p>
            <a:r>
              <a:rPr lang="en-US" sz="2400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=&gt; 2 </a:t>
            </a:r>
            <a:r>
              <a:rPr lang="en-US" sz="2400" b="0" i="0" dirty="0" err="1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hộp</a:t>
            </a:r>
            <a:r>
              <a:rPr lang="en-US" sz="2400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b="0" i="0" dirty="0" err="1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có</a:t>
            </a:r>
            <a:r>
              <a:rPr lang="en-US" sz="2400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b="0" i="0" dirty="0" err="1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thể</a:t>
            </a:r>
            <a:r>
              <a:rPr lang="en-US" sz="2400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b="0" i="0" dirty="0" err="1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coi</a:t>
            </a:r>
            <a:r>
              <a:rPr lang="en-US" sz="2400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b="0" i="0" dirty="0" err="1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là</a:t>
            </a:r>
            <a:r>
              <a:rPr lang="en-US" sz="2400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b="0" i="0" dirty="0" err="1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một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62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9122E-CB04-A408-9B2B-B025BB796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extBox 4">
            <a:extLst>
              <a:ext uri="{FF2B5EF4-FFF2-40B4-BE49-F238E27FC236}">
                <a16:creationId xmlns:a16="http://schemas.microsoft.com/office/drawing/2014/main" id="{40B8EF56-240C-82D4-EF29-EA30683F62DD}"/>
              </a:ext>
            </a:extLst>
          </p:cNvPr>
          <p:cNvSpPr txBox="1"/>
          <p:nvPr/>
        </p:nvSpPr>
        <p:spPr>
          <a:xfrm>
            <a:off x="3047203" y="196235"/>
            <a:ext cx="6898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0" dirty="0">
                <a:effectLst/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Non-max suppression</a:t>
            </a:r>
            <a:endParaRPr lang="en-US" sz="48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209DE3-A2BF-083A-3078-825E950EBA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" t="7907" r="3400" b="12034"/>
          <a:stretch/>
        </p:blipFill>
        <p:spPr>
          <a:xfrm>
            <a:off x="227395" y="5496249"/>
            <a:ext cx="4637282" cy="1200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18DE52-15FA-9573-7E87-0CB2DFDB8D7A}"/>
              </a:ext>
            </a:extLst>
          </p:cNvPr>
          <p:cNvSpPr txBox="1"/>
          <p:nvPr/>
        </p:nvSpPr>
        <p:spPr>
          <a:xfrm>
            <a:off x="5071809" y="5496248"/>
            <a:ext cx="6763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IoU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∈ [0,1].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</a:t>
            </a:r>
            <a:r>
              <a:rPr lang="en-US" sz="2400" baseline="-25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 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được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cho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là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khá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tốt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nếu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IoU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(B</a:t>
            </a:r>
            <a:r>
              <a:rPr lang="en-US" sz="2400" baseline="-25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p, 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</a:t>
            </a:r>
            <a:r>
              <a:rPr lang="en-US" sz="2400" baseline="-25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 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) </a:t>
            </a:r>
            <a:r>
              <a:rPr lang="vi-VN" sz="2400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⩾</a:t>
            </a:r>
            <a:r>
              <a:rPr lang="en-US" sz="2400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0.5 </a:t>
            </a:r>
          </a:p>
          <a:p>
            <a:r>
              <a:rPr lang="en-US" sz="2400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=&gt; 2 </a:t>
            </a:r>
            <a:r>
              <a:rPr lang="en-US" sz="2400" b="0" i="0" dirty="0" err="1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hộp</a:t>
            </a:r>
            <a:r>
              <a:rPr lang="en-US" sz="2400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b="0" i="0" dirty="0" err="1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có</a:t>
            </a:r>
            <a:r>
              <a:rPr lang="en-US" sz="2400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b="0" i="0" dirty="0" err="1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thể</a:t>
            </a:r>
            <a:r>
              <a:rPr lang="en-US" sz="2400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b="0" i="0" dirty="0" err="1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coi</a:t>
            </a:r>
            <a:r>
              <a:rPr lang="en-US" sz="2400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b="0" i="0" dirty="0" err="1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là</a:t>
            </a:r>
            <a:r>
              <a:rPr lang="en-US" sz="2400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b="0" i="0" dirty="0" err="1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một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17F0E3-6BAC-5021-5C97-FC5D2A205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3417"/>
            <a:ext cx="12192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968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 1">
            <a:extLst>
              <a:ext uri="{FF2B5EF4-FFF2-40B4-BE49-F238E27FC236}">
                <a16:creationId xmlns:a16="http://schemas.microsoft.com/office/drawing/2014/main" id="{C74BFAFC-B5F6-9D5F-1BBE-6AF8773AB2BE}"/>
              </a:ext>
            </a:extLst>
          </p:cNvPr>
          <p:cNvSpPr txBox="1">
            <a:spLocks/>
          </p:cNvSpPr>
          <p:nvPr/>
        </p:nvSpPr>
        <p:spPr>
          <a:xfrm>
            <a:off x="2498417" y="3087473"/>
            <a:ext cx="7195166" cy="6830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Xây</a:t>
            </a:r>
            <a:r>
              <a:rPr lang="en-US" sz="6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6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dựng</a:t>
            </a:r>
            <a:r>
              <a:rPr lang="en-US" sz="6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6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hệ</a:t>
            </a:r>
            <a:r>
              <a:rPr lang="en-US" sz="6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6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thống</a:t>
            </a:r>
            <a:endParaRPr lang="en-US" sz="60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235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F02C24-28B4-E932-50AE-61C380750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4" y="112542"/>
            <a:ext cx="10328812" cy="5809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9A3DF-3428-0D19-CC40-567F1326D6E7}"/>
              </a:ext>
            </a:extLst>
          </p:cNvPr>
          <p:cNvSpPr txBox="1"/>
          <p:nvPr/>
        </p:nvSpPr>
        <p:spPr>
          <a:xfrm>
            <a:off x="4090181" y="6049108"/>
            <a:ext cx="401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Sơ đồ tổng quan hệ thống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35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10981-FECB-8D42-FAA5-F22F0FBCE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 1">
            <a:extLst>
              <a:ext uri="{FF2B5EF4-FFF2-40B4-BE49-F238E27FC236}">
                <a16:creationId xmlns:a16="http://schemas.microsoft.com/office/drawing/2014/main" id="{582D2F81-44C2-A672-BACE-685DE01647F3}"/>
              </a:ext>
            </a:extLst>
          </p:cNvPr>
          <p:cNvSpPr txBox="1">
            <a:spLocks/>
          </p:cNvSpPr>
          <p:nvPr/>
        </p:nvSpPr>
        <p:spPr>
          <a:xfrm>
            <a:off x="3110093" y="2906999"/>
            <a:ext cx="6515170" cy="6830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Cơ</a:t>
            </a:r>
            <a:r>
              <a:rPr lang="en-US" sz="6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6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sở</a:t>
            </a:r>
            <a:r>
              <a:rPr lang="en-US" sz="6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6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lý</a:t>
            </a:r>
            <a:r>
              <a:rPr lang="en-US" sz="6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6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thuyết</a:t>
            </a:r>
            <a:endParaRPr lang="en-US" sz="60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490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4F4D1-31B6-1599-0BD0-AEA4F0FEF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E99A7-A20A-1EFA-9F3F-94CEC4EC12CC}"/>
              </a:ext>
            </a:extLst>
          </p:cNvPr>
          <p:cNvSpPr txBox="1"/>
          <p:nvPr/>
        </p:nvSpPr>
        <p:spPr>
          <a:xfrm>
            <a:off x="3992918" y="5865606"/>
            <a:ext cx="5363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Mô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hình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nhận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diện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góc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–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Bộ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dữ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liệu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D2ED1-C427-F392-9417-D5B7A71009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58"/>
          <a:stretch/>
        </p:blipFill>
        <p:spPr>
          <a:xfrm>
            <a:off x="136065" y="1496971"/>
            <a:ext cx="7713707" cy="3828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FC2F87-DE7F-F679-0ECD-2EEEF8EA7DD8}"/>
              </a:ext>
            </a:extLst>
          </p:cNvPr>
          <p:cNvSpPr txBox="1"/>
          <p:nvPr/>
        </p:nvSpPr>
        <p:spPr>
          <a:xfrm>
            <a:off x="8027964" y="1443841"/>
            <a:ext cx="41640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Preprocessing</a:t>
            </a:r>
          </a:p>
          <a:p>
            <a:pPr algn="l"/>
            <a:r>
              <a:rPr lang="en-US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Auto-Orient: Applied</a:t>
            </a:r>
          </a:p>
          <a:p>
            <a:pPr algn="l"/>
            <a:r>
              <a:rPr lang="en-US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Resize: Stretch to </a:t>
            </a:r>
            <a:r>
              <a:rPr lang="en-US" b="0" i="0" dirty="0" err="1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640x640</a:t>
            </a:r>
            <a:endParaRPr lang="en-US" b="0" i="0" dirty="0">
              <a:effectLst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l"/>
            <a:endParaRPr lang="en-US" b="0" i="0" dirty="0">
              <a:effectLst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l"/>
            <a:r>
              <a:rPr lang="en-US" b="1" i="0" dirty="0">
                <a:effectLst/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Augmentations</a:t>
            </a:r>
          </a:p>
          <a:p>
            <a:pPr algn="l"/>
            <a:r>
              <a:rPr lang="en-US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Outputs per training example: 3</a:t>
            </a:r>
          </a:p>
          <a:p>
            <a:pPr algn="l"/>
            <a:r>
              <a:rPr lang="en-US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Flip: Horizontal, Vertical</a:t>
            </a:r>
          </a:p>
          <a:p>
            <a:pPr algn="l"/>
            <a:r>
              <a:rPr lang="en-US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90° Rotate: Clockwise, Counter-Clockwise, Upside Down</a:t>
            </a:r>
          </a:p>
          <a:p>
            <a:pPr algn="l"/>
            <a:r>
              <a:rPr lang="en-US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Rotation: Between -15° and +15°</a:t>
            </a:r>
          </a:p>
          <a:p>
            <a:pPr algn="l"/>
            <a:r>
              <a:rPr lang="en-US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Shear: ±10° Horizontal, ±10° Vertical</a:t>
            </a:r>
          </a:p>
          <a:p>
            <a:pPr algn="l"/>
            <a:r>
              <a:rPr lang="en-US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Brightness: Between -15% and +15%</a:t>
            </a:r>
          </a:p>
          <a:p>
            <a:pPr algn="l"/>
            <a:r>
              <a:rPr lang="en-US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Exposure: Between -15% and +15%</a:t>
            </a:r>
          </a:p>
          <a:p>
            <a:pPr algn="l"/>
            <a:r>
              <a:rPr lang="en-US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Blur: Up to </a:t>
            </a:r>
            <a:r>
              <a:rPr lang="en-US" b="0" i="0" dirty="0" err="1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0.8px</a:t>
            </a:r>
            <a:endParaRPr lang="en-US" b="0" i="0" dirty="0">
              <a:effectLst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589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0D04A-02A2-0320-F74C-B849A2169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7296F5-AAB5-8169-A6AC-077861681591}"/>
              </a:ext>
            </a:extLst>
          </p:cNvPr>
          <p:cNvSpPr txBox="1"/>
          <p:nvPr/>
        </p:nvSpPr>
        <p:spPr>
          <a:xfrm>
            <a:off x="4800011" y="5500467"/>
            <a:ext cx="6559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Mô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hình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nhận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diện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góc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–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Kết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quả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huấn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luyện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441B9-E59C-26A1-3D3B-D304D6078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521" y="656717"/>
            <a:ext cx="8337004" cy="4168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A16316-122F-D897-DC5D-2BF50FFDD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 t="2113" r="30740" b="1728"/>
          <a:stretch/>
        </p:blipFill>
        <p:spPr>
          <a:xfrm>
            <a:off x="289556" y="159570"/>
            <a:ext cx="3339909" cy="3154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6A43BE-D684-118F-FA4D-83931629F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2113" r="33133" b="2241"/>
          <a:stretch/>
        </p:blipFill>
        <p:spPr>
          <a:xfrm>
            <a:off x="289556" y="3421282"/>
            <a:ext cx="3339909" cy="324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36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480CB-A45F-F2FE-6550-0747CC0B3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05B9FD-10E7-A9DE-C15C-F1B9E5C21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4" b="17538"/>
          <a:stretch/>
        </p:blipFill>
        <p:spPr>
          <a:xfrm>
            <a:off x="2443572" y="767798"/>
            <a:ext cx="3086100" cy="46001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81BBF48-3AF2-1DC1-DEA1-4336206A528A}"/>
              </a:ext>
            </a:extLst>
          </p:cNvPr>
          <p:cNvSpPr txBox="1"/>
          <p:nvPr/>
        </p:nvSpPr>
        <p:spPr>
          <a:xfrm>
            <a:off x="2975969" y="5628537"/>
            <a:ext cx="2021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Ảnh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đầu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vào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06B5CD-7AEA-75DE-9B3A-DF9E942B6170}"/>
              </a:ext>
            </a:extLst>
          </p:cNvPr>
          <p:cNvSpPr txBox="1"/>
          <p:nvPr/>
        </p:nvSpPr>
        <p:spPr>
          <a:xfrm>
            <a:off x="6507024" y="5628537"/>
            <a:ext cx="3900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Phát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hiện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bounding box </a:t>
            </a:r>
          </a:p>
          <a:p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=&gt;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tọa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độ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góc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D52172B-025D-515F-BEA2-F25D6BEE8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6" b="17926"/>
          <a:stretch/>
        </p:blipFill>
        <p:spPr>
          <a:xfrm>
            <a:off x="6662330" y="767797"/>
            <a:ext cx="3177251" cy="46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69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9CB49-7EAB-496D-287A-71BFB3B30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A5270EA3-46D3-2DCD-95DA-B63AA26A9A0D}"/>
              </a:ext>
            </a:extLst>
          </p:cNvPr>
          <p:cNvGrpSpPr/>
          <p:nvPr/>
        </p:nvGrpSpPr>
        <p:grpSpPr>
          <a:xfrm>
            <a:off x="2443572" y="912177"/>
            <a:ext cx="3086100" cy="4600135"/>
            <a:chOff x="6688895" y="815924"/>
            <a:chExt cx="3086100" cy="46001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115473-D6C1-DA00-847D-E03D94945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84" b="17538"/>
            <a:stretch/>
          </p:blipFill>
          <p:spPr>
            <a:xfrm>
              <a:off x="6688895" y="815924"/>
              <a:ext cx="3086100" cy="4600135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63FC288-0BE4-03E7-2695-B9AAAC1A8E05}"/>
                </a:ext>
              </a:extLst>
            </p:cNvPr>
            <p:cNvSpPr/>
            <p:nvPr/>
          </p:nvSpPr>
          <p:spPr>
            <a:xfrm>
              <a:off x="7001987" y="1772943"/>
              <a:ext cx="130333" cy="1406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D6338F1-D311-2F79-A1E2-B0D981AD6526}"/>
                </a:ext>
              </a:extLst>
            </p:cNvPr>
            <p:cNvSpPr/>
            <p:nvPr/>
          </p:nvSpPr>
          <p:spPr>
            <a:xfrm>
              <a:off x="9010081" y="1632266"/>
              <a:ext cx="130333" cy="1406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7B6AEB9-845C-BE87-1328-60B58124FFCF}"/>
                </a:ext>
              </a:extLst>
            </p:cNvPr>
            <p:cNvSpPr/>
            <p:nvPr/>
          </p:nvSpPr>
          <p:spPr>
            <a:xfrm>
              <a:off x="7317545" y="4853354"/>
              <a:ext cx="130333" cy="1406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2F9EDF-B21E-FDB0-BBA1-ED70BC7DF68C}"/>
                </a:ext>
              </a:extLst>
            </p:cNvPr>
            <p:cNvSpPr/>
            <p:nvPr/>
          </p:nvSpPr>
          <p:spPr>
            <a:xfrm>
              <a:off x="9524657" y="4473938"/>
              <a:ext cx="130333" cy="1406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C12340-48F3-55EE-26D7-929B4599AC13}"/>
                </a:ext>
              </a:extLst>
            </p:cNvPr>
            <p:cNvSpPr/>
            <p:nvPr/>
          </p:nvSpPr>
          <p:spPr>
            <a:xfrm>
              <a:off x="6913856" y="1686053"/>
              <a:ext cx="306593" cy="31445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37B3B3-C840-1122-8600-5AFE5B6D80CE}"/>
                </a:ext>
              </a:extLst>
            </p:cNvPr>
            <p:cNvSpPr/>
            <p:nvPr/>
          </p:nvSpPr>
          <p:spPr>
            <a:xfrm>
              <a:off x="8921950" y="1528825"/>
              <a:ext cx="306593" cy="31445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C9C89-D7BD-8364-2CFB-0E47AFC2378A}"/>
                </a:ext>
              </a:extLst>
            </p:cNvPr>
            <p:cNvSpPr/>
            <p:nvPr/>
          </p:nvSpPr>
          <p:spPr>
            <a:xfrm>
              <a:off x="7220449" y="4766464"/>
              <a:ext cx="306593" cy="31445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EC5312-D707-4D67-CD8A-35CF10698176}"/>
                </a:ext>
              </a:extLst>
            </p:cNvPr>
            <p:cNvSpPr/>
            <p:nvPr/>
          </p:nvSpPr>
          <p:spPr>
            <a:xfrm>
              <a:off x="9436526" y="4387048"/>
              <a:ext cx="306593" cy="31445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573C4B9-5E3D-9AFD-71DF-4A7C3A476877}"/>
              </a:ext>
            </a:extLst>
          </p:cNvPr>
          <p:cNvSpPr txBox="1"/>
          <p:nvPr/>
        </p:nvSpPr>
        <p:spPr>
          <a:xfrm>
            <a:off x="2975969" y="5628537"/>
            <a:ext cx="2021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Ảnh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đầu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vào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3DE85C-14E8-B8C4-C1F1-FE515FA69D9B}"/>
              </a:ext>
            </a:extLst>
          </p:cNvPr>
          <p:cNvSpPr txBox="1"/>
          <p:nvPr/>
        </p:nvSpPr>
        <p:spPr>
          <a:xfrm>
            <a:off x="6703588" y="5638327"/>
            <a:ext cx="3131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Làm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thẳng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ảnh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bằng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warp perspective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1D1FB-9A41-3030-0A78-43E93ABDE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588" y="912177"/>
            <a:ext cx="3252091" cy="46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08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DD28E-C0C3-4FAB-51C6-BF610E9E0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0D50B0F-B2FD-9E24-6EA7-29B1EABB63B5}"/>
              </a:ext>
            </a:extLst>
          </p:cNvPr>
          <p:cNvSpPr txBox="1"/>
          <p:nvPr/>
        </p:nvSpPr>
        <p:spPr>
          <a:xfrm>
            <a:off x="2975969" y="5628537"/>
            <a:ext cx="2021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Ảnh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đầu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vào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-&gt;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ảnh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xám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9D9AE6-FD75-3794-E1D9-3AC3B29EADB2}"/>
              </a:ext>
            </a:extLst>
          </p:cNvPr>
          <p:cNvSpPr txBox="1"/>
          <p:nvPr/>
        </p:nvSpPr>
        <p:spPr>
          <a:xfrm>
            <a:off x="6703588" y="5638327"/>
            <a:ext cx="313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Nhị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phân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hóa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ảnh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204EB-1085-B017-BF85-3752322F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36" y="876082"/>
            <a:ext cx="3252091" cy="4600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E4EEB1-78B7-0A5E-DA95-EDCD88ADA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88" y="876081"/>
            <a:ext cx="3252091" cy="46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94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7027F-BC26-9F44-E9BA-CAC1F6B1D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79CBEB2-5E53-32A2-BEE0-DABD34C8966F}"/>
              </a:ext>
            </a:extLst>
          </p:cNvPr>
          <p:cNvSpPr txBox="1"/>
          <p:nvPr/>
        </p:nvSpPr>
        <p:spPr>
          <a:xfrm>
            <a:off x="1544209" y="5869158"/>
            <a:ext cx="2021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Ảnh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đầu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vào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63AF05-626A-36B8-DE90-93BFBB81BB91}"/>
              </a:ext>
            </a:extLst>
          </p:cNvPr>
          <p:cNvSpPr txBox="1"/>
          <p:nvPr/>
        </p:nvSpPr>
        <p:spPr>
          <a:xfrm>
            <a:off x="4650157" y="5684493"/>
            <a:ext cx="3131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Co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ảnh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với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</a:p>
          <a:p>
            <a:pPr algn="ctr"/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kernel ( 17 x 17 )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971AF-C665-2B35-D7B9-98F30DDBC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7" y="827954"/>
            <a:ext cx="3252091" cy="4600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2C300A-8029-7E3E-81DF-BB8D8194B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089" y="827954"/>
            <a:ext cx="3252091" cy="4600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F56CAA-26E9-64AD-99A9-C812DD97860B}"/>
              </a:ext>
            </a:extLst>
          </p:cNvPr>
          <p:cNvSpPr txBox="1"/>
          <p:nvPr/>
        </p:nvSpPr>
        <p:spPr>
          <a:xfrm>
            <a:off x="8467839" y="5614549"/>
            <a:ext cx="3131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Giãn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ảnh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với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</a:p>
          <a:p>
            <a:pPr algn="ctr"/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kernel ( 5 x 5 )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2C62A3-2A81-7B82-D579-9AB1E9513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771" y="827952"/>
            <a:ext cx="3252092" cy="460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15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369FD-7901-286E-3FE1-FF4C9510D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A1175BA5-D3BE-C549-3DCA-3005DFBB33F2}"/>
              </a:ext>
            </a:extLst>
          </p:cNvPr>
          <p:cNvSpPr txBox="1"/>
          <p:nvPr/>
        </p:nvSpPr>
        <p:spPr>
          <a:xfrm>
            <a:off x="1544209" y="5869158"/>
            <a:ext cx="2021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Ảnh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đầu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vào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0DB91D-8AA5-52D4-E36E-3D02F47E2013}"/>
              </a:ext>
            </a:extLst>
          </p:cNvPr>
          <p:cNvSpPr txBox="1"/>
          <p:nvPr/>
        </p:nvSpPr>
        <p:spPr>
          <a:xfrm>
            <a:off x="4650157" y="5684493"/>
            <a:ext cx="3131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Co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ảnh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với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</a:p>
          <a:p>
            <a:pPr algn="ctr"/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kernel ( 17 x 17 )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79A76-7299-07A9-A4CE-81D03125B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7" y="827954"/>
            <a:ext cx="3252091" cy="4600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813FE1-480F-0F67-0FAF-064CE0493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089" y="827954"/>
            <a:ext cx="3252091" cy="4600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0D204-A3E6-36FA-B996-6C939E7897A2}"/>
              </a:ext>
            </a:extLst>
          </p:cNvPr>
          <p:cNvSpPr txBox="1"/>
          <p:nvPr/>
        </p:nvSpPr>
        <p:spPr>
          <a:xfrm>
            <a:off x="8467839" y="5614549"/>
            <a:ext cx="3131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Giãn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ảnh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với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</a:p>
          <a:p>
            <a:pPr algn="ctr"/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kernel ( 17 x 17 )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E7C624-C972-3AA3-BC0C-230D96810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771" y="827952"/>
            <a:ext cx="3252092" cy="460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71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E0DCE-7A1C-016F-43A0-6A8E43617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2710ED6-3896-2EE6-5DEA-80F96812AF68}"/>
              </a:ext>
            </a:extLst>
          </p:cNvPr>
          <p:cNvSpPr txBox="1"/>
          <p:nvPr/>
        </p:nvSpPr>
        <p:spPr>
          <a:xfrm>
            <a:off x="2795494" y="5799214"/>
            <a:ext cx="2021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Ảnh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đầu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vào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AD6DF-F9C6-C7F5-5130-737BF89DD5B2}"/>
              </a:ext>
            </a:extLst>
          </p:cNvPr>
          <p:cNvSpPr txBox="1"/>
          <p:nvPr/>
        </p:nvSpPr>
        <p:spPr>
          <a:xfrm>
            <a:off x="6408746" y="5614547"/>
            <a:ext cx="3131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Tọa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độ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các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điểm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mốc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chính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xác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F097F1-D092-3F1F-DE36-58CC802C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01" y="791856"/>
            <a:ext cx="3252092" cy="46001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C250F6-EBFC-FB76-9AA9-FBB1BC8CD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156" y="791855"/>
            <a:ext cx="3252092" cy="460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5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B7669-271E-6991-C94A-EFBB025CC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E600AF1E-F665-E635-B79C-18B4682A12B8}"/>
              </a:ext>
            </a:extLst>
          </p:cNvPr>
          <p:cNvSpPr txBox="1"/>
          <p:nvPr/>
        </p:nvSpPr>
        <p:spPr>
          <a:xfrm>
            <a:off x="2795494" y="5799214"/>
            <a:ext cx="2021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Ảnh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đầu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vào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32D788-3B38-9FAB-7DEE-06E17DC2C9EE}"/>
              </a:ext>
            </a:extLst>
          </p:cNvPr>
          <p:cNvSpPr txBox="1"/>
          <p:nvPr/>
        </p:nvSpPr>
        <p:spPr>
          <a:xfrm>
            <a:off x="7266918" y="5799214"/>
            <a:ext cx="3131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Tọa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độ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các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điểm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mốc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chính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xác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9CD9E-ACB9-77D8-81FB-500C77AB9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408" y="550360"/>
            <a:ext cx="3580034" cy="506401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C818CC-10E6-7F00-F0AF-D2D250E78813}"/>
              </a:ext>
            </a:extLst>
          </p:cNvPr>
          <p:cNvGrpSpPr/>
          <p:nvPr/>
        </p:nvGrpSpPr>
        <p:grpSpPr>
          <a:xfrm>
            <a:off x="6918632" y="550361"/>
            <a:ext cx="3602374" cy="5064015"/>
            <a:chOff x="6918632" y="550361"/>
            <a:chExt cx="3602374" cy="506401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20D46ED-DD04-A85D-7149-8EAEB03A6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731" t="2469" r="2799" b="5406"/>
            <a:stretch/>
          </p:blipFill>
          <p:spPr>
            <a:xfrm>
              <a:off x="6918632" y="550361"/>
              <a:ext cx="3602374" cy="5064015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DD06D1A-8E2F-F9BE-FE65-E1EFEB141728}"/>
                </a:ext>
              </a:extLst>
            </p:cNvPr>
            <p:cNvSpPr/>
            <p:nvPr/>
          </p:nvSpPr>
          <p:spPr>
            <a:xfrm>
              <a:off x="7026442" y="986592"/>
              <a:ext cx="3317150" cy="18047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92F7067-752A-C24A-8C93-ABB2B84ADEBE}"/>
                </a:ext>
              </a:extLst>
            </p:cNvPr>
            <p:cNvSpPr/>
            <p:nvPr/>
          </p:nvSpPr>
          <p:spPr>
            <a:xfrm>
              <a:off x="7081724" y="2005267"/>
              <a:ext cx="3317150" cy="18047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35EB91A-12C1-7A14-C5AE-2F6B555041B5}"/>
                </a:ext>
              </a:extLst>
            </p:cNvPr>
            <p:cNvSpPr/>
            <p:nvPr/>
          </p:nvSpPr>
          <p:spPr>
            <a:xfrm>
              <a:off x="7081724" y="2202492"/>
              <a:ext cx="3317150" cy="18047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505EBAC-85CB-F39D-FDAA-F54C657D9243}"/>
                </a:ext>
              </a:extLst>
            </p:cNvPr>
            <p:cNvSpPr/>
            <p:nvPr/>
          </p:nvSpPr>
          <p:spPr>
            <a:xfrm>
              <a:off x="7081724" y="3150088"/>
              <a:ext cx="3317150" cy="18047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4AD0207-1C0D-C35C-3F5C-FB0BACE61E69}"/>
                </a:ext>
              </a:extLst>
            </p:cNvPr>
            <p:cNvSpPr/>
            <p:nvPr/>
          </p:nvSpPr>
          <p:spPr>
            <a:xfrm>
              <a:off x="7081724" y="4121748"/>
              <a:ext cx="3317150" cy="18047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F8E3334-5517-B4C5-A269-8418E0727F69}"/>
                </a:ext>
              </a:extLst>
            </p:cNvPr>
            <p:cNvSpPr/>
            <p:nvPr/>
          </p:nvSpPr>
          <p:spPr>
            <a:xfrm>
              <a:off x="7081724" y="5129504"/>
              <a:ext cx="3317150" cy="18047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4342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56F6B-F6BF-D0AA-22A5-9CC7DE88B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D435D75D-2BB8-FCEB-A2EE-484F8C1102E3}"/>
              </a:ext>
            </a:extLst>
          </p:cNvPr>
          <p:cNvSpPr txBox="1"/>
          <p:nvPr/>
        </p:nvSpPr>
        <p:spPr>
          <a:xfrm>
            <a:off x="2795494" y="5799214"/>
            <a:ext cx="2021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Ảnh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đầu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vào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46036-2F1A-56C7-F16C-164D9FEC0BA2}"/>
              </a:ext>
            </a:extLst>
          </p:cNvPr>
          <p:cNvSpPr txBox="1"/>
          <p:nvPr/>
        </p:nvSpPr>
        <p:spPr>
          <a:xfrm>
            <a:off x="7266918" y="5799214"/>
            <a:ext cx="313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Phân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vùng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dữ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liệu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06C16-7FBA-EC32-3D6E-ED89B9705A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31" t="2469" r="2799" b="5406"/>
          <a:stretch/>
        </p:blipFill>
        <p:spPr>
          <a:xfrm>
            <a:off x="2004960" y="597121"/>
            <a:ext cx="3602374" cy="50640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027BC0-03E2-01C6-A018-CEF1C60E004C}"/>
              </a:ext>
            </a:extLst>
          </p:cNvPr>
          <p:cNvSpPr/>
          <p:nvPr/>
        </p:nvSpPr>
        <p:spPr>
          <a:xfrm>
            <a:off x="4006516" y="1130968"/>
            <a:ext cx="697831" cy="10106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118E31-E3A4-BC5B-397A-4AC8C959FF68}"/>
              </a:ext>
            </a:extLst>
          </p:cNvPr>
          <p:cNvSpPr/>
          <p:nvPr/>
        </p:nvSpPr>
        <p:spPr>
          <a:xfrm>
            <a:off x="3035971" y="2294022"/>
            <a:ext cx="513346" cy="9785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C1ED2D-EB44-2E26-F5A6-56C56424AAB3}"/>
              </a:ext>
            </a:extLst>
          </p:cNvPr>
          <p:cNvSpPr/>
          <p:nvPr/>
        </p:nvSpPr>
        <p:spPr>
          <a:xfrm>
            <a:off x="4704348" y="1130968"/>
            <a:ext cx="397042" cy="10106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D1C5E-35B8-7386-E4CF-A98663A9C928}"/>
              </a:ext>
            </a:extLst>
          </p:cNvPr>
          <p:cNvSpPr/>
          <p:nvPr/>
        </p:nvSpPr>
        <p:spPr>
          <a:xfrm>
            <a:off x="3549474" y="2298033"/>
            <a:ext cx="513346" cy="9785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C6B293-397F-6FE1-2946-4124F2AE3221}"/>
              </a:ext>
            </a:extLst>
          </p:cNvPr>
          <p:cNvSpPr/>
          <p:nvPr/>
        </p:nvSpPr>
        <p:spPr>
          <a:xfrm>
            <a:off x="4098758" y="2294022"/>
            <a:ext cx="513346" cy="9785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4089C0-1564-77FF-193E-51840D650FA3}"/>
              </a:ext>
            </a:extLst>
          </p:cNvPr>
          <p:cNvSpPr/>
          <p:nvPr/>
        </p:nvSpPr>
        <p:spPr>
          <a:xfrm>
            <a:off x="4648199" y="2294022"/>
            <a:ext cx="513346" cy="9785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D3465C-58E3-3426-9FD9-361114D4D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283" y="2422636"/>
            <a:ext cx="2343150" cy="3238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BD76F7-1133-2408-272D-EBB541448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1974" y="2422636"/>
            <a:ext cx="1168109" cy="3238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3989BD-39C3-BF9C-97A6-794024BF3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624" y="2422636"/>
            <a:ext cx="1771798" cy="32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thematical morphology- erosion #1">
            <a:hlinkClick r:id="" action="ppaction://media"/>
            <a:extLst>
              <a:ext uri="{FF2B5EF4-FFF2-40B4-BE49-F238E27FC236}">
                <a16:creationId xmlns:a16="http://schemas.microsoft.com/office/drawing/2014/main" id="{EC55728C-7579-2773-70D6-C506ED6E3D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48870" y="4052337"/>
            <a:ext cx="6012134" cy="2805663"/>
          </a:xfrm>
          <a:prstGeom prst="rect">
            <a:avLst/>
          </a:prstGeom>
        </p:spPr>
      </p:pic>
      <p:pic>
        <p:nvPicPr>
          <p:cNvPr id="3" name="Mathematical morphology_ dilation">
            <a:hlinkClick r:id="" action="ppaction://media"/>
            <a:extLst>
              <a:ext uri="{FF2B5EF4-FFF2-40B4-BE49-F238E27FC236}">
                <a16:creationId xmlns:a16="http://schemas.microsoft.com/office/drawing/2014/main" id="{7C71F659-9F17-A44E-140D-0D4B5AF8A7D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16242" y="32884"/>
            <a:ext cx="7277391" cy="3396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B730EB-09E0-660B-1F5A-55A5F565A847}"/>
              </a:ext>
            </a:extLst>
          </p:cNvPr>
          <p:cNvSpPr txBox="1"/>
          <p:nvPr/>
        </p:nvSpPr>
        <p:spPr>
          <a:xfrm>
            <a:off x="777765" y="2354317"/>
            <a:ext cx="2038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000" dirty="0"/>
              <a:t>Biến đổi hình thái</a:t>
            </a:r>
          </a:p>
        </p:txBody>
      </p:sp>
    </p:spTree>
    <p:extLst>
      <p:ext uri="{BB962C8B-B14F-4D97-AF65-F5344CB8AC3E}">
        <p14:creationId xmlns:p14="http://schemas.microsoft.com/office/powerpoint/2010/main" val="285590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4B2BB-B749-38AD-3ED4-FA6348159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9B784E-F062-1C9E-D489-F3945D660023}"/>
              </a:ext>
            </a:extLst>
          </p:cNvPr>
          <p:cNvSpPr txBox="1"/>
          <p:nvPr/>
        </p:nvSpPr>
        <p:spPr>
          <a:xfrm>
            <a:off x="3752006" y="6020972"/>
            <a:ext cx="5658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Mô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hình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nhận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diện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hàng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–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Bộ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dữ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liệu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05193-1192-A7C6-BCB3-584F1F8FA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88" y="1010092"/>
            <a:ext cx="7886041" cy="4564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8A5D82-A693-A03B-C438-FB26F67234DA}"/>
              </a:ext>
            </a:extLst>
          </p:cNvPr>
          <p:cNvSpPr txBox="1"/>
          <p:nvPr/>
        </p:nvSpPr>
        <p:spPr>
          <a:xfrm>
            <a:off x="8336280" y="2335328"/>
            <a:ext cx="37150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Preprocessing</a:t>
            </a:r>
          </a:p>
          <a:p>
            <a:pPr algn="l"/>
            <a:r>
              <a:rPr lang="en-US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Auto-Orient: Applied</a:t>
            </a:r>
          </a:p>
          <a:p>
            <a:pPr algn="l"/>
            <a:r>
              <a:rPr lang="en-US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Resize: Stretch to </a:t>
            </a:r>
            <a:r>
              <a:rPr lang="en-US" b="0" i="0" dirty="0" err="1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640x640</a:t>
            </a:r>
            <a:endParaRPr lang="en-US" b="0" i="0" dirty="0">
              <a:effectLst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l"/>
            <a:endParaRPr lang="en-US" b="0" i="0" dirty="0">
              <a:effectLst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l"/>
            <a:r>
              <a:rPr lang="en-US" b="1" i="0" dirty="0">
                <a:effectLst/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Augmentations</a:t>
            </a:r>
          </a:p>
          <a:p>
            <a:pPr algn="l"/>
            <a:r>
              <a:rPr lang="en-US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Outputs per training example: 3</a:t>
            </a:r>
          </a:p>
          <a:p>
            <a:pPr algn="l"/>
            <a:r>
              <a:rPr lang="en-US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Flip: Horizontal, Vertical</a:t>
            </a:r>
          </a:p>
          <a:p>
            <a:pPr algn="l"/>
            <a:r>
              <a:rPr lang="en-US" b="0" i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Rotation: Between -15° and +15</a:t>
            </a:r>
            <a:r>
              <a:rPr lang="en-US" b="0" i="0" dirty="0">
                <a:solidFill>
                  <a:srgbClr val="9CA3AF"/>
                </a:solidFill>
                <a:effectLst/>
                <a:latin typeface="SF Mono"/>
              </a:rPr>
              <a:t>°</a:t>
            </a:r>
            <a:endParaRPr lang="en-US" b="0" i="0" dirty="0">
              <a:solidFill>
                <a:srgbClr val="9CA3AF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078653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A5C12-169F-CC68-F22F-735975602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A805EE-86D3-F6AA-21E7-CF358E0BC528}"/>
              </a:ext>
            </a:extLst>
          </p:cNvPr>
          <p:cNvSpPr txBox="1"/>
          <p:nvPr/>
        </p:nvSpPr>
        <p:spPr>
          <a:xfrm>
            <a:off x="4656406" y="5542670"/>
            <a:ext cx="6843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Mô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hình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nhận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diện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hàng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–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Kết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quả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huấn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luyện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992FD-5F76-8B64-391C-10D638153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65" y="408109"/>
            <a:ext cx="8412186" cy="4206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C8DDC-63ED-8B11-2A5F-9CC1FBAC9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t="1922" r="33133" b="1966"/>
          <a:stretch/>
        </p:blipFill>
        <p:spPr>
          <a:xfrm>
            <a:off x="351869" y="3386796"/>
            <a:ext cx="3215282" cy="31548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1D11DA-728D-13EA-A4AF-B666CC0A5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1876" r="30911" b="2222"/>
          <a:stretch/>
        </p:blipFill>
        <p:spPr>
          <a:xfrm>
            <a:off x="390331" y="316378"/>
            <a:ext cx="3176820" cy="29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72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86380-9891-A41B-FACB-2810659F6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D55B34B9-8154-E056-9634-D59AE69370DC}"/>
              </a:ext>
            </a:extLst>
          </p:cNvPr>
          <p:cNvSpPr txBox="1"/>
          <p:nvPr/>
        </p:nvSpPr>
        <p:spPr>
          <a:xfrm>
            <a:off x="2604516" y="5197708"/>
            <a:ext cx="2021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Ảnh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đầu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vào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E9F60-B4C2-4564-BFE5-6F42C3724901}"/>
              </a:ext>
            </a:extLst>
          </p:cNvPr>
          <p:cNvSpPr txBox="1"/>
          <p:nvPr/>
        </p:nvSpPr>
        <p:spPr>
          <a:xfrm>
            <a:off x="7625355" y="5197708"/>
            <a:ext cx="313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Nhận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diện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hàng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AB9C7CF-CB3D-EC2A-C802-913BC7E8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66" y="1429459"/>
            <a:ext cx="2343150" cy="3238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C7A792-AA89-AA40-99B7-BE23CCE7B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592" y="1436046"/>
            <a:ext cx="1168109" cy="3238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F58DB0-BF02-40A8-3C3F-496ED97E9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271" y="1436046"/>
            <a:ext cx="1771798" cy="324508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A3CCA86-AFF7-3587-D32A-3CCF8762D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567" y="1429459"/>
            <a:ext cx="2473577" cy="335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5FC3864-FF64-B9C7-3478-833668B60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144" y="1436046"/>
            <a:ext cx="1324678" cy="33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6620A19-F5AF-1751-5CE6-09247730E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484" y="1429371"/>
            <a:ext cx="1900998" cy="33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01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A0B4B-0997-BCBE-6702-88B836845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B63167-7BC2-542B-84F7-0B3BA3FF9131}"/>
              </a:ext>
            </a:extLst>
          </p:cNvPr>
          <p:cNvSpPr txBox="1"/>
          <p:nvPr/>
        </p:nvSpPr>
        <p:spPr>
          <a:xfrm>
            <a:off x="4497300" y="5799214"/>
            <a:ext cx="313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Xác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định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các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điểm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tô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CC2968-03E4-21C7-40A8-DE6F496D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990" y="1246165"/>
            <a:ext cx="2589310" cy="32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AD3ADA-B66E-3079-49D5-089C53F6C3BD}"/>
              </a:ext>
            </a:extLst>
          </p:cNvPr>
          <p:cNvSpPr txBox="1"/>
          <p:nvPr/>
        </p:nvSpPr>
        <p:spPr>
          <a:xfrm>
            <a:off x="2228273" y="4587424"/>
            <a:ext cx="1948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Số</a:t>
            </a:r>
            <a:r>
              <a:rPr lang="en-US" sz="1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1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báo</a:t>
            </a:r>
            <a:r>
              <a:rPr lang="en-US" sz="1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1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danh</a:t>
            </a:r>
            <a:r>
              <a:rPr lang="en-US" sz="1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: 123987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A319670-5BE1-3AB1-8129-7B82E3BF7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61" y="1246165"/>
            <a:ext cx="2654341" cy="322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9B44AF3-3B95-5096-3DF9-877222924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902" y="1246165"/>
            <a:ext cx="2654342" cy="322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431CFB-6348-F061-8864-82200B264940}"/>
              </a:ext>
            </a:extLst>
          </p:cNvPr>
          <p:cNvSpPr txBox="1"/>
          <p:nvPr/>
        </p:nvSpPr>
        <p:spPr>
          <a:xfrm>
            <a:off x="5318174" y="4588294"/>
            <a:ext cx="1948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Mã</a:t>
            </a:r>
            <a:r>
              <a:rPr lang="en-US" sz="1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1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đề</a:t>
            </a:r>
            <a:r>
              <a:rPr lang="en-US" sz="1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: 456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F4A9D6-2EFB-A500-B8F6-E41A025249C9}"/>
              </a:ext>
            </a:extLst>
          </p:cNvPr>
          <p:cNvSpPr txBox="1"/>
          <p:nvPr/>
        </p:nvSpPr>
        <p:spPr>
          <a:xfrm>
            <a:off x="8622847" y="4587424"/>
            <a:ext cx="19487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Các</a:t>
            </a:r>
            <a:r>
              <a:rPr lang="en-US" sz="1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1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đáp</a:t>
            </a:r>
            <a:r>
              <a:rPr lang="en-US" sz="1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14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án</a:t>
            </a:r>
            <a:endParaRPr lang="en-US" sz="1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/>
            <a:r>
              <a:rPr lang="en-US" sz="1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[[1], [2], [3], [4], [2], [3], [1], [2], [4], [4]]</a:t>
            </a:r>
          </a:p>
        </p:txBody>
      </p:sp>
    </p:spTree>
    <p:extLst>
      <p:ext uri="{BB962C8B-B14F-4D97-AF65-F5344CB8AC3E}">
        <p14:creationId xmlns:p14="http://schemas.microsoft.com/office/powerpoint/2010/main" val="3832465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33889-1F84-A92B-7399-5BFD0DB89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6E7775C-22C1-0C3E-2C06-F652BAF15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602" y="273959"/>
            <a:ext cx="4260683" cy="589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C1E45E-8DFC-E859-DBAF-540EDD0819A4}"/>
              </a:ext>
            </a:extLst>
          </p:cNvPr>
          <p:cNvSpPr txBox="1"/>
          <p:nvPr/>
        </p:nvSpPr>
        <p:spPr>
          <a:xfrm>
            <a:off x="4223084" y="6172200"/>
            <a:ext cx="364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0448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B730EB-09E0-660B-1F5A-55A5F565A847}"/>
              </a:ext>
            </a:extLst>
          </p:cNvPr>
          <p:cNvSpPr txBox="1"/>
          <p:nvPr/>
        </p:nvSpPr>
        <p:spPr>
          <a:xfrm>
            <a:off x="777765" y="2354317"/>
            <a:ext cx="2038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000" dirty="0"/>
              <a:t>Biến đổi góc nhìn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EA7F2-3BAD-0B74-437C-CBF930D6D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37" y="366649"/>
            <a:ext cx="4340901" cy="2873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0BD673-5753-BFA4-1922-7D6109581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88143"/>
            <a:ext cx="5875114" cy="1084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D35E69-741D-C567-8EE9-6383DBDFD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622" y="4399469"/>
            <a:ext cx="3104378" cy="12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69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B730EB-09E0-660B-1F5A-55A5F565A847}"/>
              </a:ext>
            </a:extLst>
          </p:cNvPr>
          <p:cNvSpPr txBox="1"/>
          <p:nvPr/>
        </p:nvSpPr>
        <p:spPr>
          <a:xfrm>
            <a:off x="663465" y="366649"/>
            <a:ext cx="2508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000" dirty="0"/>
              <a:t>Thuật toán Canny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ABC0C-8B54-6D36-AC45-ACBE6288B6EA}"/>
              </a:ext>
            </a:extLst>
          </p:cNvPr>
          <p:cNvSpPr txBox="1"/>
          <p:nvPr/>
        </p:nvSpPr>
        <p:spPr>
          <a:xfrm>
            <a:off x="871538" y="1671754"/>
            <a:ext cx="1734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dirty="0"/>
              <a:t>1. Làm mờ ảnh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CCA9A-C287-E3BC-A743-34E44EE0D5AA}"/>
              </a:ext>
            </a:extLst>
          </p:cNvPr>
          <p:cNvSpPr txBox="1"/>
          <p:nvPr/>
        </p:nvSpPr>
        <p:spPr>
          <a:xfrm>
            <a:off x="871538" y="2215333"/>
            <a:ext cx="1816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dirty="0"/>
              <a:t>2. Tính gradient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E4110-4B74-B0D3-6C10-1E3CA6E2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65" y="2966608"/>
            <a:ext cx="1346200" cy="111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3FDD87-7B7C-46E7-9917-09599DCE2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681" y="3093608"/>
            <a:ext cx="1231900" cy="990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69AF86-6CC9-8750-B4F1-B1BEE3CCC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597" y="2965450"/>
            <a:ext cx="2070100" cy="927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949486-3415-EB7A-E343-75D700D04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713" y="3144408"/>
            <a:ext cx="2120900" cy="889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C8698F-B235-0569-9951-88B79A295BCC}"/>
              </a:ext>
            </a:extLst>
          </p:cNvPr>
          <p:cNvSpPr txBox="1"/>
          <p:nvPr/>
        </p:nvSpPr>
        <p:spPr>
          <a:xfrm>
            <a:off x="953936" y="4219017"/>
            <a:ext cx="3335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3: Non-Maximum Suppression</a:t>
            </a:r>
            <a:endParaRPr lang="en-VN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45D307-87AA-BB15-A2F9-5F99CE065164}"/>
              </a:ext>
            </a:extLst>
          </p:cNvPr>
          <p:cNvSpPr txBox="1"/>
          <p:nvPr/>
        </p:nvSpPr>
        <p:spPr>
          <a:xfrm>
            <a:off x="946289" y="5094796"/>
            <a:ext cx="541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4. Double Thresholding </a:t>
            </a:r>
            <a:r>
              <a:rPr lang="en-US" sz="2000" dirty="0" err="1"/>
              <a:t>và</a:t>
            </a:r>
            <a:r>
              <a:rPr lang="en-US" sz="2000" dirty="0"/>
              <a:t> Hysteresis Thresholding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4141967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B730EB-09E0-660B-1F5A-55A5F565A847}"/>
              </a:ext>
            </a:extLst>
          </p:cNvPr>
          <p:cNvSpPr txBox="1"/>
          <p:nvPr/>
        </p:nvSpPr>
        <p:spPr>
          <a:xfrm>
            <a:off x="663465" y="366649"/>
            <a:ext cx="2508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000" dirty="0"/>
              <a:t>Thuật toán HoughCircle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C6C81-1EEB-9ED5-8225-9F7913D28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4" y="2779713"/>
            <a:ext cx="2971800" cy="77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102F65-CCBC-E02D-A94F-0DF5C1235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62" y="3761580"/>
            <a:ext cx="3937000" cy="77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DB9F17-06EA-1A75-9EFB-3792DE97FD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88913"/>
            <a:ext cx="4838700" cy="2590800"/>
          </a:xfrm>
          <a:prstGeom prst="rect">
            <a:avLst/>
          </a:prstGeom>
        </p:spPr>
      </p:pic>
      <p:pic>
        <p:nvPicPr>
          <p:cNvPr id="14" name="y2mate.com - How Circle Hough Transform works_360p">
            <a:hlinkClick r:id="" action="ppaction://media"/>
            <a:extLst>
              <a:ext uri="{FF2B5EF4-FFF2-40B4-BE49-F238E27FC236}">
                <a16:creationId xmlns:a16="http://schemas.microsoft.com/office/drawing/2014/main" id="{54F797CA-689C-8BD8-B00A-FDBC3272EF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7917.6681" end="72673.9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3192462"/>
            <a:ext cx="4930423" cy="27733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539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CCBA9-14B5-1F26-0A4B-AC15186E5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 1">
            <a:extLst>
              <a:ext uri="{FF2B5EF4-FFF2-40B4-BE49-F238E27FC236}">
                <a16:creationId xmlns:a16="http://schemas.microsoft.com/office/drawing/2014/main" id="{B8EF45D2-89B6-37D4-F465-BB0DB2A9DE98}"/>
              </a:ext>
            </a:extLst>
          </p:cNvPr>
          <p:cNvSpPr txBox="1">
            <a:spLocks/>
          </p:cNvSpPr>
          <p:nvPr/>
        </p:nvSpPr>
        <p:spPr>
          <a:xfrm>
            <a:off x="3110093" y="2906999"/>
            <a:ext cx="6515170" cy="6830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Mô</a:t>
            </a:r>
            <a:r>
              <a:rPr lang="en-US" sz="6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6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hình</a:t>
            </a:r>
            <a:r>
              <a:rPr lang="en-US" sz="6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6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học</a:t>
            </a:r>
            <a:r>
              <a:rPr lang="en-US" sz="6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6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máy</a:t>
            </a:r>
            <a:endParaRPr lang="en-US" sz="60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800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TextBox 3">
            <a:extLst>
              <a:ext uri="{FF2B5EF4-FFF2-40B4-BE49-F238E27FC236}">
                <a16:creationId xmlns:a16="http://schemas.microsoft.com/office/drawing/2014/main" id="{8AD746B2-2086-AA35-6D93-21B2392FB67B}"/>
              </a:ext>
            </a:extLst>
          </p:cNvPr>
          <p:cNvSpPr txBox="1"/>
          <p:nvPr/>
        </p:nvSpPr>
        <p:spPr>
          <a:xfrm>
            <a:off x="5686870" y="-11378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CNN</a:t>
            </a:r>
            <a:endParaRPr lang="en-US" sz="4000" dirty="0">
              <a:solidFill>
                <a:schemeClr val="tx2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4" name="!!TextBox 8">
            <a:extLst>
              <a:ext uri="{FF2B5EF4-FFF2-40B4-BE49-F238E27FC236}">
                <a16:creationId xmlns:a16="http://schemas.microsoft.com/office/drawing/2014/main" id="{0F9BFF15-D385-6168-67C7-A575108B9734}"/>
              </a:ext>
            </a:extLst>
          </p:cNvPr>
          <p:cNvSpPr txBox="1"/>
          <p:nvPr/>
        </p:nvSpPr>
        <p:spPr>
          <a:xfrm>
            <a:off x="3591855" y="819619"/>
            <a:ext cx="5714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effectLst/>
              </a:rPr>
              <a:t>(Convolutional Neural </a:t>
            </a:r>
            <a:r>
              <a:rPr lang="en-US" sz="3200" b="1" dirty="0"/>
              <a:t>N</a:t>
            </a:r>
            <a:r>
              <a:rPr lang="en-US" sz="3200" b="1" i="0" dirty="0">
                <a:effectLst/>
              </a:rPr>
              <a:t>etwork)</a:t>
            </a:r>
            <a:endParaRPr lang="en-US" sz="3200" b="1" dirty="0"/>
          </a:p>
        </p:txBody>
      </p:sp>
      <p:pic>
        <p:nvPicPr>
          <p:cNvPr id="11" name="!!Picture 10">
            <a:extLst>
              <a:ext uri="{FF2B5EF4-FFF2-40B4-BE49-F238E27FC236}">
                <a16:creationId xmlns:a16="http://schemas.microsoft.com/office/drawing/2014/main" id="{56A53B02-2900-9AFD-68CC-852C84E0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04" y="1404394"/>
            <a:ext cx="10458995" cy="52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0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 1">
            <a:extLst>
              <a:ext uri="{FF2B5EF4-FFF2-40B4-BE49-F238E27FC236}">
                <a16:creationId xmlns:a16="http://schemas.microsoft.com/office/drawing/2014/main" id="{273D2AF8-615F-8E53-240F-72D7E9C012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13424" y="471387"/>
            <a:ext cx="4476730" cy="53103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Convolutional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58DB1-1784-2D29-BED5-38D04CF79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17" y="1084141"/>
            <a:ext cx="8106260" cy="4458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5A6270-F8C5-CD03-E752-6C5DD862036D}"/>
              </a:ext>
            </a:extLst>
          </p:cNvPr>
          <p:cNvSpPr/>
          <p:nvPr/>
        </p:nvSpPr>
        <p:spPr>
          <a:xfrm>
            <a:off x="883402" y="1644503"/>
            <a:ext cx="1026879" cy="9763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3246B2-553A-589B-503C-F353C5E6BF83}"/>
              </a:ext>
            </a:extLst>
          </p:cNvPr>
          <p:cNvSpPr/>
          <p:nvPr/>
        </p:nvSpPr>
        <p:spPr>
          <a:xfrm>
            <a:off x="6138251" y="3089361"/>
            <a:ext cx="325924" cy="32378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53AA1F-4BFD-A2D2-AC31-88FBC2A0563F}"/>
              </a:ext>
            </a:extLst>
          </p:cNvPr>
          <p:cNvSpPr/>
          <p:nvPr/>
        </p:nvSpPr>
        <p:spPr>
          <a:xfrm>
            <a:off x="6482281" y="3087431"/>
            <a:ext cx="334979" cy="31666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AECBFA-5B3D-9B53-0A80-99DFD08494E9}"/>
              </a:ext>
            </a:extLst>
          </p:cNvPr>
          <p:cNvSpPr/>
          <p:nvPr/>
        </p:nvSpPr>
        <p:spPr>
          <a:xfrm>
            <a:off x="1229351" y="1646638"/>
            <a:ext cx="1026879" cy="97425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DA5C2B-FC90-36E2-1841-1E6F46DA2204}"/>
              </a:ext>
            </a:extLst>
          </p:cNvPr>
          <p:cNvSpPr/>
          <p:nvPr/>
        </p:nvSpPr>
        <p:spPr>
          <a:xfrm>
            <a:off x="1584355" y="1644503"/>
            <a:ext cx="1044983" cy="97425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56066F-D21B-5667-142B-702029F6943C}"/>
              </a:ext>
            </a:extLst>
          </p:cNvPr>
          <p:cNvSpPr/>
          <p:nvPr/>
        </p:nvSpPr>
        <p:spPr>
          <a:xfrm>
            <a:off x="6844419" y="3087227"/>
            <a:ext cx="325924" cy="31666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CA27EA-3E4A-051E-AFF7-D6EF2FA5B70B}"/>
              </a:ext>
            </a:extLst>
          </p:cNvPr>
          <p:cNvSpPr/>
          <p:nvPr/>
        </p:nvSpPr>
        <p:spPr>
          <a:xfrm>
            <a:off x="516048" y="3259242"/>
            <a:ext cx="1059254" cy="974258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E6DB9-52C9-EBFE-6851-6653CC8DBF28}"/>
              </a:ext>
            </a:extLst>
          </p:cNvPr>
          <p:cNvSpPr/>
          <p:nvPr/>
        </p:nvSpPr>
        <p:spPr>
          <a:xfrm>
            <a:off x="5776112" y="4707795"/>
            <a:ext cx="337994" cy="297641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080CF-5DA6-2450-C72B-ED182291F761}"/>
              </a:ext>
            </a:extLst>
          </p:cNvPr>
          <p:cNvSpPr/>
          <p:nvPr/>
        </p:nvSpPr>
        <p:spPr>
          <a:xfrm>
            <a:off x="1226737" y="3259242"/>
            <a:ext cx="1059254" cy="974258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FA3BB4-5A4B-0EDE-A548-9DBD2D7390A2}"/>
              </a:ext>
            </a:extLst>
          </p:cNvPr>
          <p:cNvSpPr/>
          <p:nvPr/>
        </p:nvSpPr>
        <p:spPr>
          <a:xfrm>
            <a:off x="6135234" y="4707795"/>
            <a:ext cx="337994" cy="297641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221DDF-17C4-8FD4-BC3C-526AC81D707E}"/>
              </a:ext>
            </a:extLst>
          </p:cNvPr>
          <p:cNvSpPr/>
          <p:nvPr/>
        </p:nvSpPr>
        <p:spPr>
          <a:xfrm>
            <a:off x="1919334" y="3259242"/>
            <a:ext cx="1059254" cy="974258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FAAB30-CA95-A592-D050-8A75253D97B1}"/>
              </a:ext>
            </a:extLst>
          </p:cNvPr>
          <p:cNvSpPr/>
          <p:nvPr/>
        </p:nvSpPr>
        <p:spPr>
          <a:xfrm>
            <a:off x="6482281" y="4707795"/>
            <a:ext cx="337994" cy="297641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E253FC29-120C-3925-548C-E5E014706D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5572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935C6C-1272-71C6-6F7C-ED41C1864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629" y="339703"/>
            <a:ext cx="3219513" cy="52028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C50033-B847-5529-1B49-C5A77A973D6F}"/>
              </a:ext>
            </a:extLst>
          </p:cNvPr>
          <p:cNvSpPr txBox="1"/>
          <p:nvPr/>
        </p:nvSpPr>
        <p:spPr>
          <a:xfrm>
            <a:off x="6730949" y="2378390"/>
            <a:ext cx="16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(Feature map)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E654C0-6C28-9FA8-4D07-3ECABF65A2A0}"/>
              </a:ext>
            </a:extLst>
          </p:cNvPr>
          <p:cNvSpPr/>
          <p:nvPr/>
        </p:nvSpPr>
        <p:spPr>
          <a:xfrm>
            <a:off x="3331673" y="1644503"/>
            <a:ext cx="351703" cy="258899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BADBA5-E5FB-BE63-9104-8E5A011555DF}"/>
              </a:ext>
            </a:extLst>
          </p:cNvPr>
          <p:cNvSpPr/>
          <p:nvPr/>
        </p:nvSpPr>
        <p:spPr>
          <a:xfrm rot="5400000">
            <a:off x="1919954" y="2821782"/>
            <a:ext cx="351703" cy="317513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1E4E6D-472E-C735-605E-9A131C49BE97}"/>
              </a:ext>
            </a:extLst>
          </p:cNvPr>
          <p:cNvCxnSpPr>
            <a:cxnSpLocks/>
          </p:cNvCxnSpPr>
          <p:nvPr/>
        </p:nvCxnSpPr>
        <p:spPr>
          <a:xfrm>
            <a:off x="865296" y="4224446"/>
            <a:ext cx="0" cy="351704"/>
          </a:xfrm>
          <a:prstGeom prst="line">
            <a:avLst/>
          </a:prstGeom>
          <a:ln w="25400" cap="sq">
            <a:solidFill>
              <a:schemeClr val="accent2">
                <a:lumMod val="75000"/>
              </a:schemeClr>
            </a:soli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BC1501-A62B-B4D9-C3D9-819CA4922EEC}"/>
              </a:ext>
            </a:extLst>
          </p:cNvPr>
          <p:cNvCxnSpPr/>
          <p:nvPr/>
        </p:nvCxnSpPr>
        <p:spPr>
          <a:xfrm>
            <a:off x="3331673" y="2290521"/>
            <a:ext cx="351702" cy="0"/>
          </a:xfrm>
          <a:prstGeom prst="line">
            <a:avLst/>
          </a:prstGeom>
          <a:ln w="25400" cap="sq">
            <a:solidFill>
              <a:schemeClr val="accent2">
                <a:lumMod val="75000"/>
              </a:schemeClr>
            </a:soli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49A340-1BD5-7E52-CF74-DDF6653B0D85}"/>
              </a:ext>
            </a:extLst>
          </p:cNvPr>
          <p:cNvCxnSpPr/>
          <p:nvPr/>
        </p:nvCxnSpPr>
        <p:spPr>
          <a:xfrm>
            <a:off x="3331673" y="2616447"/>
            <a:ext cx="351702" cy="0"/>
          </a:xfrm>
          <a:prstGeom prst="line">
            <a:avLst/>
          </a:prstGeom>
          <a:ln w="25400" cap="sq">
            <a:solidFill>
              <a:schemeClr val="accent2">
                <a:lumMod val="75000"/>
              </a:schemeClr>
            </a:soli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D518A-9164-D83A-6665-8975436008E9}"/>
              </a:ext>
            </a:extLst>
          </p:cNvPr>
          <p:cNvCxnSpPr/>
          <p:nvPr/>
        </p:nvCxnSpPr>
        <p:spPr>
          <a:xfrm>
            <a:off x="3331673" y="2951425"/>
            <a:ext cx="351702" cy="0"/>
          </a:xfrm>
          <a:prstGeom prst="line">
            <a:avLst/>
          </a:prstGeom>
          <a:ln w="25400" cap="sq">
            <a:solidFill>
              <a:schemeClr val="accent2">
                <a:lumMod val="75000"/>
              </a:schemeClr>
            </a:soli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850B956-4113-D220-5BBD-14774E468AB3}"/>
              </a:ext>
            </a:extLst>
          </p:cNvPr>
          <p:cNvCxnSpPr/>
          <p:nvPr/>
        </p:nvCxnSpPr>
        <p:spPr>
          <a:xfrm>
            <a:off x="3331673" y="3259243"/>
            <a:ext cx="351702" cy="0"/>
          </a:xfrm>
          <a:prstGeom prst="line">
            <a:avLst/>
          </a:prstGeom>
          <a:ln w="25400" cap="sq">
            <a:solidFill>
              <a:schemeClr val="accent2">
                <a:lumMod val="75000"/>
              </a:schemeClr>
            </a:soli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EF2FFC-26EC-272F-68D6-27F12FEE8590}"/>
              </a:ext>
            </a:extLst>
          </p:cNvPr>
          <p:cNvCxnSpPr/>
          <p:nvPr/>
        </p:nvCxnSpPr>
        <p:spPr>
          <a:xfrm>
            <a:off x="3331673" y="3594221"/>
            <a:ext cx="351702" cy="0"/>
          </a:xfrm>
          <a:prstGeom prst="line">
            <a:avLst/>
          </a:prstGeom>
          <a:ln w="25400" cap="sq">
            <a:solidFill>
              <a:schemeClr val="accent2">
                <a:lumMod val="75000"/>
              </a:schemeClr>
            </a:soli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FD6A16-60D0-694E-E250-5E4465C106B7}"/>
              </a:ext>
            </a:extLst>
          </p:cNvPr>
          <p:cNvCxnSpPr/>
          <p:nvPr/>
        </p:nvCxnSpPr>
        <p:spPr>
          <a:xfrm>
            <a:off x="3331673" y="3920147"/>
            <a:ext cx="351702" cy="0"/>
          </a:xfrm>
          <a:prstGeom prst="line">
            <a:avLst/>
          </a:prstGeom>
          <a:ln w="25400" cap="sq">
            <a:solidFill>
              <a:schemeClr val="accent2">
                <a:lumMod val="75000"/>
              </a:schemeClr>
            </a:soli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E54605-00C8-0260-DA84-C7598C385A57}"/>
              </a:ext>
            </a:extLst>
          </p:cNvPr>
          <p:cNvCxnSpPr>
            <a:cxnSpLocks/>
          </p:cNvCxnSpPr>
          <p:nvPr/>
        </p:nvCxnSpPr>
        <p:spPr>
          <a:xfrm>
            <a:off x="1226737" y="4233499"/>
            <a:ext cx="0" cy="342651"/>
          </a:xfrm>
          <a:prstGeom prst="line">
            <a:avLst/>
          </a:prstGeom>
          <a:ln w="25400" cap="sq">
            <a:solidFill>
              <a:schemeClr val="accent2">
                <a:lumMod val="75000"/>
              </a:schemeClr>
            </a:soli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CA5179-60E6-AA54-59D4-1224A760A4BB}"/>
              </a:ext>
            </a:extLst>
          </p:cNvPr>
          <p:cNvCxnSpPr>
            <a:cxnSpLocks/>
          </p:cNvCxnSpPr>
          <p:nvPr/>
        </p:nvCxnSpPr>
        <p:spPr>
          <a:xfrm>
            <a:off x="1575302" y="4215393"/>
            <a:ext cx="0" cy="351704"/>
          </a:xfrm>
          <a:prstGeom prst="line">
            <a:avLst/>
          </a:prstGeom>
          <a:ln w="25400" cap="sq">
            <a:solidFill>
              <a:schemeClr val="accent2">
                <a:lumMod val="75000"/>
              </a:schemeClr>
            </a:soli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6923967-84E6-E353-AF8B-BB1C0516CB1D}"/>
              </a:ext>
            </a:extLst>
          </p:cNvPr>
          <p:cNvCxnSpPr>
            <a:cxnSpLocks/>
          </p:cNvCxnSpPr>
          <p:nvPr/>
        </p:nvCxnSpPr>
        <p:spPr>
          <a:xfrm>
            <a:off x="1915334" y="4224446"/>
            <a:ext cx="0" cy="351704"/>
          </a:xfrm>
          <a:prstGeom prst="line">
            <a:avLst/>
          </a:prstGeom>
          <a:ln w="25400" cap="sq">
            <a:solidFill>
              <a:schemeClr val="accent2">
                <a:lumMod val="75000"/>
              </a:schemeClr>
            </a:soli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07EE15-23ED-F37D-7E5D-D6E6BAA58B6E}"/>
              </a:ext>
            </a:extLst>
          </p:cNvPr>
          <p:cNvCxnSpPr>
            <a:cxnSpLocks/>
          </p:cNvCxnSpPr>
          <p:nvPr/>
        </p:nvCxnSpPr>
        <p:spPr>
          <a:xfrm>
            <a:off x="2276775" y="4224446"/>
            <a:ext cx="0" cy="342651"/>
          </a:xfrm>
          <a:prstGeom prst="line">
            <a:avLst/>
          </a:prstGeom>
          <a:ln w="25400" cap="sq">
            <a:solidFill>
              <a:schemeClr val="accent2">
                <a:lumMod val="75000"/>
              </a:schemeClr>
            </a:soli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68BA23D-BA1F-261C-5F6E-04FBCE467D06}"/>
              </a:ext>
            </a:extLst>
          </p:cNvPr>
          <p:cNvCxnSpPr>
            <a:cxnSpLocks/>
          </p:cNvCxnSpPr>
          <p:nvPr/>
        </p:nvCxnSpPr>
        <p:spPr>
          <a:xfrm>
            <a:off x="2625340" y="4224446"/>
            <a:ext cx="0" cy="351704"/>
          </a:xfrm>
          <a:prstGeom prst="line">
            <a:avLst/>
          </a:prstGeom>
          <a:ln w="25400" cap="sq">
            <a:solidFill>
              <a:schemeClr val="accent2">
                <a:lumMod val="75000"/>
              </a:schemeClr>
            </a:soli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D419BE0-8B73-6D61-72C2-26375A2316F6}"/>
              </a:ext>
            </a:extLst>
          </p:cNvPr>
          <p:cNvCxnSpPr>
            <a:cxnSpLocks/>
          </p:cNvCxnSpPr>
          <p:nvPr/>
        </p:nvCxnSpPr>
        <p:spPr>
          <a:xfrm>
            <a:off x="2969535" y="4215393"/>
            <a:ext cx="0" cy="351704"/>
          </a:xfrm>
          <a:prstGeom prst="line">
            <a:avLst/>
          </a:prstGeom>
          <a:ln w="25400" cap="sq">
            <a:solidFill>
              <a:schemeClr val="accent2">
                <a:lumMod val="75000"/>
              </a:schemeClr>
            </a:soli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D1B4BE0-0B9C-6953-19C1-139F74AFEB25}"/>
              </a:ext>
            </a:extLst>
          </p:cNvPr>
          <p:cNvCxnSpPr>
            <a:cxnSpLocks/>
          </p:cNvCxnSpPr>
          <p:nvPr/>
        </p:nvCxnSpPr>
        <p:spPr>
          <a:xfrm>
            <a:off x="3331673" y="4215393"/>
            <a:ext cx="0" cy="351704"/>
          </a:xfrm>
          <a:prstGeom prst="line">
            <a:avLst/>
          </a:prstGeom>
          <a:ln w="25400" cap="sq">
            <a:solidFill>
              <a:schemeClr val="accent2">
                <a:lumMod val="75000"/>
              </a:schemeClr>
            </a:soli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6F3C5FB-B3AF-EDAF-1A65-F6335D2DA808}"/>
              </a:ext>
            </a:extLst>
          </p:cNvPr>
          <p:cNvCxnSpPr/>
          <p:nvPr/>
        </p:nvCxnSpPr>
        <p:spPr>
          <a:xfrm>
            <a:off x="3331673" y="1964596"/>
            <a:ext cx="351702" cy="0"/>
          </a:xfrm>
          <a:prstGeom prst="line">
            <a:avLst/>
          </a:prstGeom>
          <a:ln w="25400" cap="sq">
            <a:solidFill>
              <a:schemeClr val="accent2">
                <a:lumMod val="75000"/>
              </a:schemeClr>
            </a:soli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A431BF7-DAAE-EF80-4A08-9EE285BEC789}"/>
              </a:ext>
            </a:extLst>
          </p:cNvPr>
          <p:cNvSpPr/>
          <p:nvPr/>
        </p:nvSpPr>
        <p:spPr>
          <a:xfrm>
            <a:off x="2625340" y="3259241"/>
            <a:ext cx="1059254" cy="974258"/>
          </a:xfrm>
          <a:prstGeom prst="rect">
            <a:avLst/>
          </a:prstGeom>
          <a:noFill/>
          <a:ln w="38100">
            <a:solidFill>
              <a:srgbClr val="8AFA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B1EEE5B-10B2-0490-66FC-961F4AF55053}"/>
              </a:ext>
            </a:extLst>
          </p:cNvPr>
          <p:cNvSpPr/>
          <p:nvPr/>
        </p:nvSpPr>
        <p:spPr>
          <a:xfrm>
            <a:off x="6832349" y="4707794"/>
            <a:ext cx="337994" cy="297641"/>
          </a:xfrm>
          <a:prstGeom prst="rect">
            <a:avLst/>
          </a:prstGeom>
          <a:noFill/>
          <a:ln w="38100">
            <a:solidFill>
              <a:srgbClr val="8AFA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403135-D21D-CC53-3268-C4D118F34121}"/>
              </a:ext>
            </a:extLst>
          </p:cNvPr>
          <p:cNvSpPr txBox="1"/>
          <p:nvPr/>
        </p:nvSpPr>
        <p:spPr>
          <a:xfrm>
            <a:off x="3125670" y="5809052"/>
            <a:ext cx="192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Stride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2D3D2D4-8EDD-C93F-0A62-AF92F37C4EB9}"/>
              </a:ext>
            </a:extLst>
          </p:cNvPr>
          <p:cNvSpPr txBox="1"/>
          <p:nvPr/>
        </p:nvSpPr>
        <p:spPr>
          <a:xfrm>
            <a:off x="7557077" y="5773859"/>
            <a:ext cx="314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Zero-padding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EF6761C-E8C1-A7EE-C833-ADD9C338A723}"/>
              </a:ext>
            </a:extLst>
          </p:cNvPr>
          <p:cNvCxnSpPr/>
          <p:nvPr/>
        </p:nvCxnSpPr>
        <p:spPr>
          <a:xfrm>
            <a:off x="498956" y="1521151"/>
            <a:ext cx="367354" cy="0"/>
          </a:xfrm>
          <a:prstGeom prst="straightConnector1">
            <a:avLst/>
          </a:prstGeom>
          <a:ln w="25400" cap="sq">
            <a:solidFill>
              <a:schemeClr val="tx1"/>
            </a:solidFill>
            <a:bevel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47E7D-C036-FBAF-F528-FADBFF67AFEA}"/>
              </a:ext>
            </a:extLst>
          </p:cNvPr>
          <p:cNvCxnSpPr/>
          <p:nvPr/>
        </p:nvCxnSpPr>
        <p:spPr>
          <a:xfrm>
            <a:off x="842291" y="1521151"/>
            <a:ext cx="367354" cy="0"/>
          </a:xfrm>
          <a:prstGeom prst="straightConnector1">
            <a:avLst/>
          </a:prstGeom>
          <a:ln w="25400" cap="sq">
            <a:solidFill>
              <a:schemeClr val="tx1"/>
            </a:solidFill>
            <a:bevel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0DE676F-D43E-9EED-5F41-B7CB5F686E87}"/>
              </a:ext>
            </a:extLst>
          </p:cNvPr>
          <p:cNvCxnSpPr/>
          <p:nvPr/>
        </p:nvCxnSpPr>
        <p:spPr>
          <a:xfrm>
            <a:off x="1207948" y="1521151"/>
            <a:ext cx="367354" cy="0"/>
          </a:xfrm>
          <a:prstGeom prst="straightConnector1">
            <a:avLst/>
          </a:prstGeom>
          <a:ln w="25400" cap="sq">
            <a:solidFill>
              <a:schemeClr val="tx1"/>
            </a:solidFill>
            <a:bevel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130A7BC-64FF-39CB-E958-459F965E58B9}"/>
              </a:ext>
            </a:extLst>
          </p:cNvPr>
          <p:cNvCxnSpPr>
            <a:cxnSpLocks/>
          </p:cNvCxnSpPr>
          <p:nvPr/>
        </p:nvCxnSpPr>
        <p:spPr>
          <a:xfrm>
            <a:off x="474937" y="4724885"/>
            <a:ext cx="733011" cy="0"/>
          </a:xfrm>
          <a:prstGeom prst="straightConnector1">
            <a:avLst/>
          </a:prstGeom>
          <a:ln w="25400" cap="sq">
            <a:solidFill>
              <a:schemeClr val="tx1"/>
            </a:solidFill>
            <a:bevel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F9BDB6A-4B32-E4FE-72F7-21ED3F1A2310}"/>
              </a:ext>
            </a:extLst>
          </p:cNvPr>
          <p:cNvCxnSpPr>
            <a:cxnSpLocks/>
          </p:cNvCxnSpPr>
          <p:nvPr/>
        </p:nvCxnSpPr>
        <p:spPr>
          <a:xfrm>
            <a:off x="1212685" y="4726549"/>
            <a:ext cx="706142" cy="0"/>
          </a:xfrm>
          <a:prstGeom prst="straightConnector1">
            <a:avLst/>
          </a:prstGeom>
          <a:ln w="25400" cap="sq">
            <a:solidFill>
              <a:schemeClr val="tx1"/>
            </a:solidFill>
            <a:bevel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C3264C1-3B3A-DF3E-AA27-E04C4A08767F}"/>
              </a:ext>
            </a:extLst>
          </p:cNvPr>
          <p:cNvCxnSpPr>
            <a:cxnSpLocks/>
          </p:cNvCxnSpPr>
          <p:nvPr/>
        </p:nvCxnSpPr>
        <p:spPr>
          <a:xfrm>
            <a:off x="1907282" y="4724885"/>
            <a:ext cx="706142" cy="0"/>
          </a:xfrm>
          <a:prstGeom prst="straightConnector1">
            <a:avLst/>
          </a:prstGeom>
          <a:ln w="25400" cap="sq">
            <a:solidFill>
              <a:schemeClr val="tx1"/>
            </a:solidFill>
            <a:bevel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!!Picture 6">
            <a:extLst>
              <a:ext uri="{FF2B5EF4-FFF2-40B4-BE49-F238E27FC236}">
                <a16:creationId xmlns:a16="http://schemas.microsoft.com/office/drawing/2014/main" id="{2891D960-17CD-2533-E01C-0152200F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77900" y="-4812391"/>
            <a:ext cx="9043656" cy="4294665"/>
          </a:xfrm>
          <a:prstGeom prst="rect">
            <a:avLst/>
          </a:prstGeom>
        </p:spPr>
      </p:pic>
      <p:pic>
        <p:nvPicPr>
          <p:cNvPr id="78" name="!!Picture 8">
            <a:extLst>
              <a:ext uri="{FF2B5EF4-FFF2-40B4-BE49-F238E27FC236}">
                <a16:creationId xmlns:a16="http://schemas.microsoft.com/office/drawing/2014/main" id="{AAF24921-A71C-E9D3-44A8-A259FF62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419" y="7212523"/>
            <a:ext cx="9091818" cy="1941063"/>
          </a:xfrm>
          <a:prstGeom prst="rect">
            <a:avLst/>
          </a:prstGeom>
        </p:spPr>
      </p:pic>
      <p:sp>
        <p:nvSpPr>
          <p:cNvPr id="32" name="!!TextBox 9">
            <a:extLst>
              <a:ext uri="{FF2B5EF4-FFF2-40B4-BE49-F238E27FC236}">
                <a16:creationId xmlns:a16="http://schemas.microsoft.com/office/drawing/2014/main" id="{10A6B15D-5C09-6577-17B9-E9B193E9E473}"/>
              </a:ext>
            </a:extLst>
          </p:cNvPr>
          <p:cNvSpPr txBox="1"/>
          <p:nvPr/>
        </p:nvSpPr>
        <p:spPr>
          <a:xfrm>
            <a:off x="12570414" y="1855283"/>
            <a:ext cx="336582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Một bộ lọc kích thước </a:t>
            </a:r>
            <a:endParaRPr lang="en-US" sz="20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/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 </a:t>
            </a:r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áp dụng lên đầu vào chứa C kênh (</a:t>
            </a:r>
            <a:r>
              <a:rPr lang="vi-VN" sz="2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channels</a:t>
            </a:r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) thì có kích thước tổng là </a:t>
            </a:r>
            <a:endParaRPr lang="en-US" sz="20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/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</a:t>
            </a:r>
            <a:endParaRPr lang="en-US" sz="2000" dirty="0">
              <a:solidFill>
                <a:srgbClr val="FF0000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/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K</a:t>
            </a:r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hi thực hiện phép tích chập kích thước 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×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×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 </a:t>
            </a:r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sẽ cho ra một </a:t>
            </a:r>
            <a:r>
              <a:rPr lang="vi-VN" sz="2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feature</a:t>
            </a:r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map</a:t>
            </a:r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(hay còn gọi là </a:t>
            </a:r>
            <a:r>
              <a:rPr lang="vi-VN" sz="2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activation</a:t>
            </a:r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map</a:t>
            </a:r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) có kích thước</a:t>
            </a:r>
            <a:endParaRPr lang="en-US" sz="20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/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 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×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×</a:t>
            </a:r>
            <a:r>
              <a:rPr lang="en-US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1.</a:t>
            </a:r>
            <a:endParaRPr lang="en-US" sz="2000" dirty="0">
              <a:solidFill>
                <a:srgbClr val="FF0000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4" name="!!TextBox 10">
            <a:extLst>
              <a:ext uri="{FF2B5EF4-FFF2-40B4-BE49-F238E27FC236}">
                <a16:creationId xmlns:a16="http://schemas.microsoft.com/office/drawing/2014/main" id="{1D5A0575-944E-706B-E404-E0013EC89CAF}"/>
              </a:ext>
            </a:extLst>
          </p:cNvPr>
          <p:cNvSpPr txBox="1"/>
          <p:nvPr/>
        </p:nvSpPr>
        <p:spPr>
          <a:xfrm>
            <a:off x="154948" y="7042191"/>
            <a:ext cx="3175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Lưu ý: Việc áp dụng K bộ lọc có kích thước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 × F </a:t>
            </a:r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cho ra một </a:t>
            </a:r>
            <a:r>
              <a:rPr lang="vi-VN" sz="2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feature</a:t>
            </a:r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vi-VN" sz="2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map</a:t>
            </a:r>
            <a:r>
              <a:rPr lang="vi-VN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có kích thước </a:t>
            </a:r>
            <a:r>
              <a:rPr lang="vi-VN" sz="20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 × O × K.</a:t>
            </a:r>
            <a:endParaRPr lang="en-US" sz="2000" dirty="0">
              <a:solidFill>
                <a:srgbClr val="FF0000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20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0" grpId="0" animBg="1"/>
      <p:bldP spid="61" grpId="0" animBg="1"/>
      <p:bldP spid="62" grpId="0"/>
      <p:bldP spid="63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ENARAL LAYOUTS">
  <a:themeElements>
    <a:clrScheme name="VIVID2021-Dark-00">
      <a:dk1>
        <a:srgbClr val="171C30"/>
      </a:dk1>
      <a:lt1>
        <a:srgbClr val="FFFFFF"/>
      </a:lt1>
      <a:dk2>
        <a:srgbClr val="B6B6BD"/>
      </a:dk2>
      <a:lt2>
        <a:srgbClr val="F2F2F5"/>
      </a:lt2>
      <a:accent1>
        <a:srgbClr val="FFC955"/>
      </a:accent1>
      <a:accent2>
        <a:srgbClr val="FF5355"/>
      </a:accent2>
      <a:accent3>
        <a:srgbClr val="CE59C4"/>
      </a:accent3>
      <a:accent4>
        <a:srgbClr val="8766D0"/>
      </a:accent4>
      <a:accent5>
        <a:srgbClr val="6C9FF4"/>
      </a:accent5>
      <a:accent6>
        <a:srgbClr val="5BC9B0"/>
      </a:accent6>
      <a:hlink>
        <a:srgbClr val="6C9FF4"/>
      </a:hlink>
      <a:folHlink>
        <a:srgbClr val="5BC9B0"/>
      </a:folHlink>
    </a:clrScheme>
    <a:fontScheme name="Source Pro">
      <a:majorFont>
        <a:latin typeface="Source Sans Pro Black"/>
        <a:ea typeface=""/>
        <a:cs typeface=""/>
      </a:majorFont>
      <a:minorFont>
        <a:latin typeface="Source Sans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tx1"/>
          </a:solidFill>
          <a:bevel/>
          <a:headEnd type="oval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7254</TotalTime>
  <Words>715</Words>
  <Application>Microsoft Macintosh PowerPoint</Application>
  <PresentationFormat>Widescreen</PresentationFormat>
  <Paragraphs>114</Paragraphs>
  <Slides>34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Calibri Light</vt:lpstr>
      <vt:lpstr>Arial</vt:lpstr>
      <vt:lpstr>Inter</vt:lpstr>
      <vt:lpstr>Source Sans Pro</vt:lpstr>
      <vt:lpstr>Source Sans Pro Black</vt:lpstr>
      <vt:lpstr>SF Mono</vt:lpstr>
      <vt:lpstr>Open Sans Light</vt:lpstr>
      <vt:lpstr>Calibri</vt:lpstr>
      <vt:lpstr>Open Sans ExtraBold</vt:lpstr>
      <vt:lpstr>1_Office Theme</vt:lpstr>
      <vt:lpstr>GENARAL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Convolutional Layer</vt:lpstr>
      <vt:lpstr>PowerPoint Presentation</vt:lpstr>
      <vt:lpstr>Pooling Layer</vt:lpstr>
      <vt:lpstr>Fully Connected Layer</vt:lpstr>
      <vt:lpstr>YOLO – You Only Look Once</vt:lpstr>
      <vt:lpstr>YOLO – You Only Look Once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. Vuxx</dc:creator>
  <cp:lastModifiedBy>Phạm Minh Hùng</cp:lastModifiedBy>
  <cp:revision>22</cp:revision>
  <dcterms:created xsi:type="dcterms:W3CDTF">2023-12-26T17:30:04Z</dcterms:created>
  <dcterms:modified xsi:type="dcterms:W3CDTF">2024-12-26T06:41:42Z</dcterms:modified>
</cp:coreProperties>
</file>